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543" autoAdjust="0"/>
  </p:normalViewPr>
  <p:slideViewPr>
    <p:cSldViewPr>
      <p:cViewPr varScale="1">
        <p:scale>
          <a:sx n="112" d="100"/>
          <a:sy n="112" d="100"/>
        </p:scale>
        <p:origin x="-1584" y="-78"/>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AAF12-D1C7-4D60-97E2-58E828C4229F}" type="datetimeFigureOut">
              <a:rPr lang="el-GR" smtClean="0"/>
              <a:t>18/3/2013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325EA-FDF9-4268-95C1-5540436076D7}" type="slidenum">
              <a:rPr lang="el-GR" smtClean="0"/>
              <a:t>‹#›</a:t>
            </a:fld>
            <a:endParaRPr lang="el-GR"/>
          </a:p>
        </p:txBody>
      </p:sp>
    </p:spTree>
    <p:extLst>
      <p:ext uri="{BB962C8B-B14F-4D97-AF65-F5344CB8AC3E}">
        <p14:creationId xmlns:p14="http://schemas.microsoft.com/office/powerpoint/2010/main" val="103277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naki.g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Πηγές:</a:t>
            </a:r>
            <a:endParaRPr lang="en-US" baseline="0" dirty="0" smtClean="0"/>
          </a:p>
          <a:p>
            <a:r>
              <a:rPr lang="en-US" baseline="0" dirty="0" smtClean="0"/>
              <a:t>www.wikipedia.com </a:t>
            </a:r>
          </a:p>
          <a:p>
            <a:r>
              <a:rPr lang="el-GR" sz="1200" i="1" kern="1200" dirty="0" err="1" smtClean="0">
                <a:solidFill>
                  <a:schemeClr val="tx1"/>
                </a:solidFill>
                <a:latin typeface="+mn-lt"/>
                <a:ea typeface="+mn-ea"/>
                <a:cs typeface="+mn-cs"/>
              </a:rPr>
              <a:t>εγκυκλοπέδια</a:t>
            </a:r>
            <a:r>
              <a:rPr lang="el-GR" sz="1200" i="1" kern="1200" dirty="0" smtClean="0">
                <a:solidFill>
                  <a:schemeClr val="tx1"/>
                </a:solidFill>
                <a:latin typeface="+mn-lt"/>
                <a:ea typeface="+mn-ea"/>
                <a:cs typeface="+mn-cs"/>
              </a:rPr>
              <a:t> «Η δομή»</a:t>
            </a:r>
            <a:endParaRPr lang="en-US" sz="1200" i="1"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hlinkClick r:id="rId3"/>
              </a:rPr>
              <a:t>www</a:t>
            </a:r>
            <a:r>
              <a:rPr lang="el-GR" sz="1200" i="1" u="sng" kern="1200" dirty="0" smtClean="0">
                <a:solidFill>
                  <a:schemeClr val="tx1"/>
                </a:solidFill>
                <a:latin typeface="+mn-lt"/>
                <a:ea typeface="+mn-ea"/>
                <a:cs typeface="+mn-cs"/>
                <a:hlinkClick r:id="rId3"/>
              </a:rPr>
              <a:t>.</a:t>
            </a:r>
            <a:r>
              <a:rPr lang="en-US" sz="1200" i="1" u="sng" kern="1200" dirty="0" err="1" smtClean="0">
                <a:solidFill>
                  <a:schemeClr val="tx1"/>
                </a:solidFill>
                <a:latin typeface="+mn-lt"/>
                <a:ea typeface="+mn-ea"/>
                <a:cs typeface="+mn-cs"/>
                <a:hlinkClick r:id="rId3"/>
              </a:rPr>
              <a:t>benaki</a:t>
            </a:r>
            <a:r>
              <a:rPr lang="el-GR" sz="1200" i="1" u="sng" kern="1200" dirty="0" smtClean="0">
                <a:solidFill>
                  <a:schemeClr val="tx1"/>
                </a:solidFill>
                <a:latin typeface="+mn-lt"/>
                <a:ea typeface="+mn-ea"/>
                <a:cs typeface="+mn-cs"/>
                <a:hlinkClick r:id="rId3"/>
              </a:rPr>
              <a:t>.</a:t>
            </a:r>
            <a:r>
              <a:rPr lang="en-US" sz="1200" i="1" u="sng" kern="1200" dirty="0" err="1" smtClean="0">
                <a:solidFill>
                  <a:schemeClr val="tx1"/>
                </a:solidFill>
                <a:latin typeface="+mn-lt"/>
                <a:ea typeface="+mn-ea"/>
                <a:cs typeface="+mn-cs"/>
                <a:hlinkClick r:id="rId3"/>
              </a:rPr>
              <a:t>gr</a:t>
            </a:r>
            <a:endParaRPr lang="el-GR" dirty="0"/>
          </a:p>
        </p:txBody>
      </p:sp>
      <p:sp>
        <p:nvSpPr>
          <p:cNvPr id="4" name="3 - Θέση αριθμού διαφάνειας"/>
          <p:cNvSpPr>
            <a:spLocks noGrp="1"/>
          </p:cNvSpPr>
          <p:nvPr>
            <p:ph type="sldNum" sz="quarter" idx="10"/>
          </p:nvPr>
        </p:nvSpPr>
        <p:spPr/>
        <p:txBody>
          <a:bodyPr/>
          <a:lstStyle/>
          <a:p>
            <a:fld id="{03C325EA-FDF9-4268-95C1-5540436076D7}" type="slidenum">
              <a:rPr lang="el-GR" smtClean="0"/>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F2F30D-EB84-4D50-A5C4-5F9EBE3ED399}" type="datetimeFigureOut">
              <a:rPr lang="el-GR" smtClean="0"/>
              <a:t>18/3/2013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4342CF-0A14-4D0C-A940-8698595586B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2F30D-EB84-4D50-A5C4-5F9EBE3ED399}" type="datetimeFigureOut">
              <a:rPr lang="el-GR" smtClean="0"/>
              <a:t>18/3/2013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342CF-0A14-4D0C-A940-8698595586B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enaki.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0"/>
            <a:ext cx="7772400" cy="936103"/>
          </a:xfrm>
        </p:spPr>
        <p:txBody>
          <a:bodyPr>
            <a:normAutofit/>
          </a:bodyPr>
          <a:lstStyle/>
          <a:p>
            <a:r>
              <a:rPr lang="el-GR" b="1" u="sng" dirty="0">
                <a:latin typeface="Arial Unicode MS" pitchFamily="34" charset="-128"/>
                <a:ea typeface="Arial Unicode MS" pitchFamily="34" charset="-128"/>
                <a:cs typeface="Arial Unicode MS" pitchFamily="34" charset="-128"/>
              </a:rPr>
              <a:t>Μεγάλοι Έλληνες Ευεργέτες</a:t>
            </a:r>
            <a:endParaRPr lang="el-GR" dirty="0">
              <a:latin typeface="Arial Unicode MS" pitchFamily="34" charset="-128"/>
              <a:ea typeface="Arial Unicode MS" pitchFamily="34" charset="-128"/>
              <a:cs typeface="Arial Unicode MS" pitchFamily="34" charset="-128"/>
            </a:endParaRPr>
          </a:p>
        </p:txBody>
      </p:sp>
      <p:sp>
        <p:nvSpPr>
          <p:cNvPr id="3" name="2 - Υπότιτλος"/>
          <p:cNvSpPr>
            <a:spLocks noGrp="1"/>
          </p:cNvSpPr>
          <p:nvPr>
            <p:ph type="subTitle" idx="1"/>
          </p:nvPr>
        </p:nvSpPr>
        <p:spPr>
          <a:xfrm>
            <a:off x="971600" y="1196752"/>
            <a:ext cx="7416824" cy="5184576"/>
          </a:xfrm>
        </p:spPr>
        <p:txBody>
          <a:bodyPr>
            <a:normAutofit fontScale="25000" lnSpcReduction="20000"/>
          </a:bodyPr>
          <a:lstStyle/>
          <a:p>
            <a:pPr algn="l"/>
            <a:r>
              <a:rPr lang="el-GR" sz="6400" dirty="0"/>
              <a:t>Η ελληνική ψυχή ανά τους αιώνες μεγαλούργησε επιδεικνύοντας δείγματα μεγαλοψυχίας, γενναιοδωρίας, υπερβάσεως του «εγώ», αλτρουισμού και αυτοθυσίας. Αυτές οι υψηλές αξίες και τα ιδανικά του Έλληνα </a:t>
            </a:r>
            <a:r>
              <a:rPr lang="el-GR" sz="6400" dirty="0" err="1"/>
              <a:t>νοηματοδοτούν</a:t>
            </a:r>
            <a:r>
              <a:rPr lang="el-GR" sz="6400" dirty="0"/>
              <a:t> την ύπαρξή του, συνυφαίνονται στενά με την ταυτότητά του και αποτελούν αναπόσπαστο τμήμα της εθνικής του κληρονομιάς. Τα παραπάνω στοιχεία τα αναγνωρίζουμε στην προσωπικότητα των μεγάλων Ελλήνων ευεργετών, οι οποίοι δεν παρέλειψαν να διαθέσουν μεγάλα χρηματικά ποσά για τη δημιουργία κοινωφελών έργων, δείχνοντας έμπρακτα την έντονη φιλοπατρία και την ευγνωμοσύνη τους στον Έλληνα – συνάνθρωπο – συμπατριώτη. Αρκετά από τα έργα αυτά ακόμη και σήμερα δεσπόζουν στον Ελληνικό χώρο αγέρωχα και ευθυτενή, μεταλαμπαδεύοντας τον ψυχικό πλούτο των Ελλήνων ευεργετών, τα ευγενή συναισθήματα αυτών για την ανθρώπινη ψυχή και την αμέριστη αγάπη και γενναιοδωρία τους προς τον Ελληνικό πολιτισμό. Είναι πιστεύω δείγμα ανώτερης ψυχής, που μπορεί να αναγνωριστεί σε μεγαλύτερο βαθμός στη σύγχρονη εποχή μας, μια εποχή που κατακλύζεται από το «εγώ» και την εγωιστική συμπεριφορά καθώς και την αδιαφορία προς το συλλογικό όφελος.  Με αυτό τον τρόπο οι ευεργεσίες τους  αποτελούν ένα σημαντικό παράδειγμα προς μίμηση για εμάς, καθώς είναι σύμβολα μεγάλων αξιών, όπως αναφέρθηκε και παραπάνω, αλτρουισμού, γενναιοδωρίας, μεγαλοψυχίας, αρετές που εκλείπουν τον σύγχρονο Έλληνα και ίσως έτσι λειτουργήσουν ως παρότρυνση προς την προσωπική και εσωτερική μας βελτίωση για την επίτευξη ενός κοινού και σημαντικού σκοπού : την κατανόηση και αγάπη του ελληνικού μας πολιτισμού , άρα και την διατήρηση του και την απόκτηση εθνικής και συλλογικής  και ανιδιοτελείς συνείδησης. Αναγνωρίζοντας, λοιπόν , τη σημασία των έργω αυτών των ανθρώπων  και κατανοώντας όλα αυτά που πρεσβεύουν, αποφασίσαμε να εργαστούμε πάνω στο έργο και τη ζωή του αποκτώντας έτσι πληροφορίες και μεταδίδοντας αυτές με σκοπό να διευρύνουμε τους πνευματικούς μας ορίζοντες και να αποδώσουμε έτσι φόρο τιμής στο αξιέπαινο έργο τους που ευεργέτησε σε τεράστιο βαθμό αν όχι διαμόρφωσε την αρχοντιά αυτής της πόλης.  </a:t>
            </a:r>
          </a:p>
          <a:p>
            <a:pPr algn="l"/>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216024"/>
          </a:xfrm>
        </p:spPr>
        <p:txBody>
          <a:bodyPr>
            <a:normAutofit fontScale="90000"/>
          </a:bodyPr>
          <a:lstStyle/>
          <a:p>
            <a:r>
              <a:rPr lang="el-GR" sz="4000" b="1" u="sng" dirty="0"/>
              <a:t>Ευγένιος Ευγενίδης (1882-1954)</a:t>
            </a:r>
            <a:r>
              <a:rPr lang="el-GR" dirty="0"/>
              <a:t/>
            </a:r>
            <a:br>
              <a:rPr lang="el-GR" dirty="0"/>
            </a:br>
            <a:endParaRPr lang="el-GR" dirty="0"/>
          </a:p>
        </p:txBody>
      </p:sp>
      <p:sp>
        <p:nvSpPr>
          <p:cNvPr id="3" name="2 - Θέση περιεχομένου"/>
          <p:cNvSpPr>
            <a:spLocks noGrp="1"/>
          </p:cNvSpPr>
          <p:nvPr>
            <p:ph idx="1"/>
          </p:nvPr>
        </p:nvSpPr>
        <p:spPr>
          <a:xfrm>
            <a:off x="2051720" y="980728"/>
            <a:ext cx="6563072" cy="5544616"/>
          </a:xfrm>
        </p:spPr>
        <p:txBody>
          <a:bodyPr>
            <a:noAutofit/>
          </a:bodyPr>
          <a:lstStyle/>
          <a:p>
            <a:r>
              <a:rPr lang="el-GR" sz="2000" b="1" dirty="0" smtClean="0"/>
              <a:t>ΒΙΟΓΡΑΦΙΚΑ ΣΤΟΙΧΕΙΑ</a:t>
            </a:r>
            <a:r>
              <a:rPr lang="en-US" sz="2000" b="1" dirty="0" smtClean="0"/>
              <a:t>: </a:t>
            </a:r>
          </a:p>
          <a:p>
            <a:pPr marL="0" indent="0">
              <a:buNone/>
            </a:pPr>
            <a:r>
              <a:rPr lang="el-GR" sz="2000" dirty="0" smtClean="0"/>
              <a:t>Ο </a:t>
            </a:r>
            <a:r>
              <a:rPr lang="el-GR" sz="2000" dirty="0"/>
              <a:t>Ευγένιος Ευγενίδης γεννήθηκε στο </a:t>
            </a:r>
            <a:r>
              <a:rPr lang="el-GR" sz="2000" dirty="0" smtClean="0"/>
              <a:t>Διδυμότειχο και ήταν υιός </a:t>
            </a:r>
            <a:r>
              <a:rPr lang="el-GR" sz="2000" dirty="0"/>
              <a:t>του Αγάπιου Ευγενίδη, δικαστικού υπαλλήλου των τουρκικών δικαστηρίων της πόλης </a:t>
            </a:r>
            <a:r>
              <a:rPr lang="el-GR" sz="2000" dirty="0" smtClean="0"/>
              <a:t>. Ασχολήθηκε με μεγάλη επιτυχία με το εμπόριο ξυλείας και την ναυτιλία. Απεβίωσε στην </a:t>
            </a:r>
            <a:r>
              <a:rPr lang="el-GR" sz="2000" dirty="0"/>
              <a:t>Ελβετία </a:t>
            </a:r>
            <a:r>
              <a:rPr lang="el-GR" sz="2000" dirty="0" smtClean="0"/>
              <a:t>τον Απρίλιο του </a:t>
            </a:r>
            <a:r>
              <a:rPr lang="el-GR" sz="2000" dirty="0"/>
              <a:t>1954. </a:t>
            </a:r>
          </a:p>
          <a:p>
            <a:r>
              <a:rPr lang="el-GR" sz="2000" b="1" dirty="0"/>
              <a:t>ΕΥΕΡΓΕΣΙΕΣ</a:t>
            </a:r>
            <a:r>
              <a:rPr lang="en-US" sz="2000" b="1" dirty="0" smtClean="0"/>
              <a:t>:</a:t>
            </a:r>
          </a:p>
          <a:p>
            <a:pPr marL="0" indent="0">
              <a:buNone/>
            </a:pPr>
            <a:r>
              <a:rPr lang="el-GR" sz="2000" dirty="0" smtClean="0"/>
              <a:t>Βοήθησε, με το ποσό των 1.000.000 δραχμών, τους σεισμοπαθείς της Κεφαλονιάς</a:t>
            </a:r>
            <a:r>
              <a:rPr lang="el-GR" sz="2000" dirty="0"/>
              <a:t>, Ζακύνθου και </a:t>
            </a:r>
            <a:r>
              <a:rPr lang="el-GR" sz="2000" dirty="0" smtClean="0"/>
              <a:t>Ιθάκης. Μεταξύ άλλων, διέθεσε μεγάλο μέρος της περιουσίας του για την σύσταση και λειτουργία του εκπαιδευτικού κοινωφελούς ιδρύματος, με την </a:t>
            </a:r>
            <a:r>
              <a:rPr lang="el-GR" sz="2000" dirty="0"/>
              <a:t>επωνυμία </a:t>
            </a:r>
            <a:r>
              <a:rPr lang="el-GR" sz="2000" dirty="0" err="1" smtClean="0"/>
              <a:t>Ευγενίδειο</a:t>
            </a:r>
            <a:r>
              <a:rPr lang="el-GR" sz="2000" dirty="0" smtClean="0"/>
              <a:t>  Ίδρυμα.</a:t>
            </a:r>
            <a:endParaRPr lang="el-GR" sz="2000" dirty="0"/>
          </a:p>
        </p:txBody>
      </p:sp>
      <p:pic>
        <p:nvPicPr>
          <p:cNvPr id="4" name="Picture 15" descr="C:\Users\sofii\Desktop\Νέος φάκελος\220px-EugenFound-003.jpg"/>
          <p:cNvPicPr/>
          <p:nvPr/>
        </p:nvPicPr>
        <p:blipFill>
          <a:blip r:embed="rId2" cstate="print"/>
          <a:srcRect/>
          <a:stretch>
            <a:fillRect/>
          </a:stretch>
        </p:blipFill>
        <p:spPr bwMode="auto">
          <a:xfrm>
            <a:off x="179512" y="1772816"/>
            <a:ext cx="1800200" cy="24482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288032"/>
          </a:xfrm>
        </p:spPr>
        <p:txBody>
          <a:bodyPr>
            <a:normAutofit fontScale="90000"/>
          </a:bodyPr>
          <a:lstStyle/>
          <a:p>
            <a:r>
              <a:rPr lang="el-GR" sz="4000" b="1" u="sng" dirty="0"/>
              <a:t>Ευάγγελος Ζάππας (1800-1865) και Κωνσταντίνος Ζάππας (1814-1892)</a:t>
            </a:r>
            <a:r>
              <a:rPr lang="el-GR" dirty="0"/>
              <a:t/>
            </a:r>
            <a:br>
              <a:rPr lang="el-GR" dirty="0"/>
            </a:br>
            <a:endParaRPr lang="el-GR" dirty="0"/>
          </a:p>
        </p:txBody>
      </p:sp>
      <p:sp>
        <p:nvSpPr>
          <p:cNvPr id="3" name="2 - Θέση περιεχομένου"/>
          <p:cNvSpPr>
            <a:spLocks noGrp="1"/>
          </p:cNvSpPr>
          <p:nvPr>
            <p:ph idx="1"/>
          </p:nvPr>
        </p:nvSpPr>
        <p:spPr>
          <a:xfrm>
            <a:off x="3851920" y="1412776"/>
            <a:ext cx="4896544" cy="5184576"/>
          </a:xfrm>
        </p:spPr>
        <p:txBody>
          <a:bodyPr>
            <a:normAutofit fontScale="40000" lnSpcReduction="20000"/>
          </a:bodyPr>
          <a:lstStyle/>
          <a:p>
            <a:r>
              <a:rPr lang="el-GR" sz="3700" b="1" dirty="0" smtClean="0"/>
              <a:t>ΒΙΟΡΑΦΙΚΑ ΣΤΟΙΧΕΙΑ</a:t>
            </a:r>
            <a:r>
              <a:rPr lang="en-US" sz="3700" b="1" dirty="0" smtClean="0"/>
              <a:t>:</a:t>
            </a:r>
          </a:p>
          <a:p>
            <a:pPr marL="0" indent="0">
              <a:buNone/>
            </a:pPr>
            <a:r>
              <a:rPr lang="el-GR" sz="3700" dirty="0" smtClean="0"/>
              <a:t>Οι </a:t>
            </a:r>
            <a:r>
              <a:rPr lang="el-GR" sz="3700" dirty="0"/>
              <a:t>Ευάγγελος και Κωνσταντίνος Ζάππας ήταν </a:t>
            </a:r>
            <a:r>
              <a:rPr lang="el-GR" sz="3700" dirty="0" smtClean="0"/>
              <a:t>ξαδέρφια και απέκτησαν τεράστια περιουσία </a:t>
            </a:r>
            <a:r>
              <a:rPr lang="el-GR" sz="3700" dirty="0"/>
              <a:t>συνεργαζόμενοι στη </a:t>
            </a:r>
            <a:r>
              <a:rPr lang="el-GR" sz="3700" dirty="0" smtClean="0"/>
              <a:t>Ρουμανία. Μεγάλη ήταν και η περιουσία </a:t>
            </a:r>
            <a:r>
              <a:rPr lang="el-GR" sz="3700" dirty="0"/>
              <a:t>τους στην Ελλάδα. Ο Ευάγγελος </a:t>
            </a:r>
            <a:r>
              <a:rPr lang="el-GR" sz="3700" dirty="0" smtClean="0"/>
              <a:t>Ζάππας απεβίωσε το 1865, σε ηλικία 65 ετών, αφήνοντας μοναδικό κληρονόμο τον Κωνσταντίνο, που απεβίωσε το 1892, σε ηλικία 78 ετών. </a:t>
            </a:r>
            <a:r>
              <a:rPr lang="el-GR" sz="3700" dirty="0"/>
              <a:t>Το Ελληνικό κράτος προς τιμήν των δύο εθνικών ευεργετών ύψωσε τους </a:t>
            </a:r>
            <a:r>
              <a:rPr lang="el-GR" sz="3700" dirty="0" smtClean="0"/>
              <a:t>ανδριάντες στο Ζάππειο Μέγαρο.</a:t>
            </a:r>
            <a:endParaRPr lang="el-GR" sz="3700" dirty="0"/>
          </a:p>
          <a:p>
            <a:r>
              <a:rPr lang="el-GR" sz="3700" b="1" dirty="0"/>
              <a:t>ΕΥΕΡΓΕΣΙΕΣ</a:t>
            </a:r>
            <a:r>
              <a:rPr lang="en-US" sz="3700" b="1" dirty="0" smtClean="0"/>
              <a:t>:</a:t>
            </a:r>
          </a:p>
          <a:p>
            <a:pPr marL="0" indent="0">
              <a:buNone/>
            </a:pPr>
            <a:r>
              <a:rPr lang="el-GR" sz="3700" dirty="0" smtClean="0"/>
              <a:t>Ο </a:t>
            </a:r>
            <a:r>
              <a:rPr lang="el-GR" sz="3700" dirty="0"/>
              <a:t>Ευάγγελος Ζάππας </a:t>
            </a:r>
            <a:r>
              <a:rPr lang="el-GR" sz="3700" dirty="0" smtClean="0"/>
              <a:t>διέθεσε χρήματα για να κτιστεί μέγαρο εκθέσεων στο Ζάππειο. Ο εξάδελφός του και κληρονόμος του Κωνσταντίνος διέθεσε </a:t>
            </a:r>
            <a:r>
              <a:rPr lang="el-GR" sz="3700" dirty="0"/>
              <a:t>τεράστια ποσά για κοινωφελή έργα και δραστηριότητες. </a:t>
            </a:r>
            <a:r>
              <a:rPr lang="el-GR" sz="3700" dirty="0" smtClean="0"/>
              <a:t>Διέθεσε χρήματα για την κατασκευή </a:t>
            </a:r>
            <a:r>
              <a:rPr lang="el-GR" sz="3700" dirty="0"/>
              <a:t>εκπαιδευτηρίων στη γενέτειρά του, το </a:t>
            </a:r>
            <a:r>
              <a:rPr lang="el-GR" sz="3700" dirty="0" err="1"/>
              <a:t>Λάμποβο</a:t>
            </a:r>
            <a:r>
              <a:rPr lang="el-GR" sz="3700" dirty="0"/>
              <a:t> και στα παρακείμενα χωριά </a:t>
            </a:r>
            <a:r>
              <a:rPr lang="el-GR" sz="3700" dirty="0" err="1"/>
              <a:t>Πρεμετή</a:t>
            </a:r>
            <a:r>
              <a:rPr lang="el-GR" sz="3700" dirty="0"/>
              <a:t>, </a:t>
            </a:r>
            <a:r>
              <a:rPr lang="el-GR" sz="3700" dirty="0" err="1"/>
              <a:t>Νίβανη</a:t>
            </a:r>
            <a:r>
              <a:rPr lang="el-GR" sz="3700" dirty="0"/>
              <a:t>, </a:t>
            </a:r>
            <a:r>
              <a:rPr lang="el-GR" sz="3700" dirty="0" err="1"/>
              <a:t>Δέλβινο</a:t>
            </a:r>
            <a:r>
              <a:rPr lang="el-GR" sz="3700" dirty="0"/>
              <a:t> και </a:t>
            </a:r>
            <a:r>
              <a:rPr lang="el-GR" sz="3700" dirty="0" err="1"/>
              <a:t>Δρόβιανη</a:t>
            </a:r>
            <a:r>
              <a:rPr lang="el-GR" sz="3700" dirty="0"/>
              <a:t> της Βορείου </a:t>
            </a:r>
            <a:r>
              <a:rPr lang="el-GR" sz="3700" dirty="0" smtClean="0"/>
              <a:t>Ηπείρου. Βοήθησε στην εκπαίδευση νέων σε γεωργικές σχολές, ενώ διέθεσε χρήματα για την κατασκευή παρθεναγωγείων, σχολείων ενώ έκανε </a:t>
            </a:r>
            <a:r>
              <a:rPr lang="el-GR" sz="3700" dirty="0"/>
              <a:t>δωρεές στο </a:t>
            </a:r>
            <a:r>
              <a:rPr lang="el-GR" sz="3700" dirty="0" err="1"/>
              <a:t>Αμαλίειο</a:t>
            </a:r>
            <a:r>
              <a:rPr lang="el-GR" sz="3700" dirty="0"/>
              <a:t> Ορφανοτροφείο και στο Καποδιστριακό </a:t>
            </a:r>
            <a:r>
              <a:rPr lang="el-GR" sz="3700" dirty="0" smtClean="0"/>
              <a:t>Πανεπιστήμιο.</a:t>
            </a:r>
            <a:endParaRPr lang="el-GR" dirty="0"/>
          </a:p>
        </p:txBody>
      </p:sp>
      <p:pic>
        <p:nvPicPr>
          <p:cNvPr id="4" name="Picture 17" descr="C:\Users\sofii\Desktop\Νέος φάκελος\Evangelos_Zappas kai konstantinos.preview.jpg"/>
          <p:cNvPicPr/>
          <p:nvPr/>
        </p:nvPicPr>
        <p:blipFill>
          <a:blip r:embed="rId2" cstate="print"/>
          <a:srcRect/>
          <a:stretch>
            <a:fillRect/>
          </a:stretch>
        </p:blipFill>
        <p:spPr bwMode="auto">
          <a:xfrm>
            <a:off x="179512" y="1700808"/>
            <a:ext cx="3390900" cy="26765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504056"/>
          </a:xfrm>
        </p:spPr>
        <p:txBody>
          <a:bodyPr>
            <a:noAutofit/>
          </a:bodyPr>
          <a:lstStyle/>
          <a:p>
            <a:r>
              <a:rPr lang="el-GR" sz="3600" b="1" u="sng" dirty="0" err="1"/>
              <a:t>Λεόντιος</a:t>
            </a:r>
            <a:r>
              <a:rPr lang="el-GR" sz="3600" b="1" u="sng" dirty="0"/>
              <a:t> Οικονομίδης</a:t>
            </a:r>
            <a:r>
              <a:rPr lang="el-GR" sz="3600" u="sng" dirty="0"/>
              <a:t/>
            </a:r>
            <a:br>
              <a:rPr lang="el-GR" sz="3600" u="sng" dirty="0"/>
            </a:br>
            <a:endParaRPr lang="el-GR" sz="3600" dirty="0"/>
          </a:p>
        </p:txBody>
      </p:sp>
      <p:sp>
        <p:nvSpPr>
          <p:cNvPr id="3" name="2 - Θέση περιεχομένου"/>
          <p:cNvSpPr>
            <a:spLocks noGrp="1"/>
          </p:cNvSpPr>
          <p:nvPr>
            <p:ph idx="1"/>
          </p:nvPr>
        </p:nvSpPr>
        <p:spPr>
          <a:xfrm>
            <a:off x="3275856" y="1340768"/>
            <a:ext cx="5410944" cy="4785395"/>
          </a:xfrm>
        </p:spPr>
        <p:txBody>
          <a:bodyPr>
            <a:normAutofit fontScale="70000" lnSpcReduction="20000"/>
          </a:bodyPr>
          <a:lstStyle/>
          <a:p>
            <a:r>
              <a:rPr lang="el-GR" sz="3700" b="1" dirty="0" smtClean="0"/>
              <a:t>ΒΙΟΓΡΑΦΙΚΑ ΣΤΟΙΧΕΙΑ</a:t>
            </a:r>
            <a:r>
              <a:rPr lang="en-US" sz="3700" b="1" dirty="0" smtClean="0"/>
              <a:t>:</a:t>
            </a:r>
          </a:p>
          <a:p>
            <a:pPr marL="0" indent="0">
              <a:buNone/>
            </a:pPr>
            <a:r>
              <a:rPr lang="el-GR" sz="3700" dirty="0"/>
              <a:t>Γεννήθηκε το 1866 στο χωριό </a:t>
            </a:r>
            <a:r>
              <a:rPr lang="el-GR" sz="3700" dirty="0" err="1"/>
              <a:t>Λειβάρτζιο</a:t>
            </a:r>
            <a:r>
              <a:rPr lang="el-GR" sz="3700" dirty="0"/>
              <a:t> των </a:t>
            </a:r>
            <a:r>
              <a:rPr lang="el-GR" sz="3700" dirty="0" smtClean="0"/>
              <a:t>Καλαβρύτων . Ήταν </a:t>
            </a:r>
            <a:r>
              <a:rPr lang="el-GR" sz="3700" dirty="0"/>
              <a:t>Έλληνας </a:t>
            </a:r>
            <a:r>
              <a:rPr lang="el-GR" sz="3700" dirty="0" smtClean="0"/>
              <a:t>χημικός και κορυφαίος </a:t>
            </a:r>
            <a:r>
              <a:rPr lang="el-GR" sz="3700" dirty="0"/>
              <a:t>θεμελιωτής της Ελληνικής </a:t>
            </a:r>
            <a:r>
              <a:rPr lang="el-GR" sz="3700" dirty="0" smtClean="0"/>
              <a:t>βιομηχανίας. Σπούδασε στην Αθήνα, στο Μόναχο και στην Ζυρίχη. Απεβίωσε </a:t>
            </a:r>
            <a:r>
              <a:rPr lang="el-GR" sz="3700" dirty="0"/>
              <a:t>το 1922 σε ηλικία 56 ετών.</a:t>
            </a:r>
          </a:p>
          <a:p>
            <a:r>
              <a:rPr lang="el-GR" sz="3700" b="1" dirty="0"/>
              <a:t>ΕΥΕΡΓΕΣΙΕΣ</a:t>
            </a:r>
            <a:r>
              <a:rPr lang="en-US" sz="3700" b="1" dirty="0" smtClean="0"/>
              <a:t>:</a:t>
            </a:r>
          </a:p>
          <a:p>
            <a:pPr marL="0" indent="0">
              <a:buNone/>
            </a:pPr>
            <a:r>
              <a:rPr lang="el-GR" sz="3700" dirty="0" smtClean="0"/>
              <a:t> </a:t>
            </a:r>
            <a:r>
              <a:rPr lang="el-GR" sz="3700" dirty="0"/>
              <a:t>Κληροδότησε το </a:t>
            </a:r>
            <a:r>
              <a:rPr lang="el-GR" sz="3700" dirty="0" smtClean="0"/>
              <a:t>τεράστιο για την εποχή </a:t>
            </a:r>
            <a:r>
              <a:rPr lang="el-GR" sz="3700" dirty="0"/>
              <a:t>ποσό του εκατομμυρίου για την ίδρυση βραβείων κατά το πρότυπο του </a:t>
            </a:r>
            <a:r>
              <a:rPr lang="el-GR" sz="3700" dirty="0" smtClean="0"/>
              <a:t>Νόμπελ. </a:t>
            </a:r>
            <a:endParaRPr lang="el-GR" dirty="0"/>
          </a:p>
        </p:txBody>
      </p:sp>
      <p:pic>
        <p:nvPicPr>
          <p:cNvPr id="5" name="Picture 28" descr="C:\Users\sofii\Desktop\Νέος φάκελος\6624.jpg"/>
          <p:cNvPicPr/>
          <p:nvPr/>
        </p:nvPicPr>
        <p:blipFill>
          <a:blip r:embed="rId2" cstate="print"/>
          <a:srcRect/>
          <a:stretch>
            <a:fillRect/>
          </a:stretch>
        </p:blipFill>
        <p:spPr bwMode="auto">
          <a:xfrm>
            <a:off x="179512" y="1484784"/>
            <a:ext cx="2322830" cy="316749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432048"/>
          </a:xfrm>
        </p:spPr>
        <p:txBody>
          <a:bodyPr>
            <a:normAutofit fontScale="90000"/>
          </a:bodyPr>
          <a:lstStyle/>
          <a:p>
            <a:r>
              <a:rPr lang="el-GR" sz="4000" b="1" u="sng" dirty="0"/>
              <a:t>Αντώνιος Μπενάκης</a:t>
            </a:r>
            <a:r>
              <a:rPr lang="el-GR" dirty="0"/>
              <a:t/>
            </a:r>
            <a:br>
              <a:rPr lang="el-GR" dirty="0"/>
            </a:br>
            <a:endParaRPr lang="el-GR" dirty="0"/>
          </a:p>
        </p:txBody>
      </p:sp>
      <p:sp>
        <p:nvSpPr>
          <p:cNvPr id="3" name="2 - Θέση περιεχομένου"/>
          <p:cNvSpPr>
            <a:spLocks noGrp="1"/>
          </p:cNvSpPr>
          <p:nvPr>
            <p:ph idx="1"/>
          </p:nvPr>
        </p:nvSpPr>
        <p:spPr>
          <a:xfrm>
            <a:off x="2843808" y="1268760"/>
            <a:ext cx="5842992" cy="5112568"/>
          </a:xfrm>
        </p:spPr>
        <p:txBody>
          <a:bodyPr>
            <a:noAutofit/>
          </a:bodyPr>
          <a:lstStyle/>
          <a:p>
            <a:r>
              <a:rPr lang="el-GR" sz="2000" b="1" dirty="0" smtClean="0"/>
              <a:t>ΒΙΟΓΡΑΦΙΚΑ ΣΤΟΙΧΕΙΑ</a:t>
            </a:r>
            <a:r>
              <a:rPr lang="en-US" sz="2000" b="1" dirty="0" smtClean="0"/>
              <a:t>:</a:t>
            </a:r>
          </a:p>
          <a:p>
            <a:pPr marL="0" indent="0">
              <a:buNone/>
            </a:pPr>
            <a:r>
              <a:rPr lang="el-GR" sz="1600" dirty="0" smtClean="0"/>
              <a:t>Γεννήθηκε </a:t>
            </a:r>
            <a:r>
              <a:rPr lang="el-GR" sz="1600" dirty="0"/>
              <a:t>το </a:t>
            </a:r>
            <a:r>
              <a:rPr lang="el-GR" sz="1600" dirty="0" smtClean="0"/>
              <a:t>1873 και σπούδασε στην Αλεξάνδρεια. </a:t>
            </a:r>
            <a:r>
              <a:rPr lang="el-GR" sz="1600" dirty="0"/>
              <a:t>Ήταν γιος του Εμμανουήλ </a:t>
            </a:r>
            <a:r>
              <a:rPr lang="el-GR" sz="1600" dirty="0" smtClean="0"/>
              <a:t>Μπενάκη </a:t>
            </a:r>
            <a:r>
              <a:rPr lang="el-GR" sz="1600" dirty="0"/>
              <a:t>και αδερφός της </a:t>
            </a:r>
            <a:r>
              <a:rPr lang="el-GR" sz="1600" dirty="0" smtClean="0"/>
              <a:t> συγγραφέως Πηνελόπης Δέλτα. Αφού </a:t>
            </a:r>
            <a:r>
              <a:rPr lang="el-GR" sz="1600" dirty="0"/>
              <a:t>τελείωσε με τις σπουδές του </a:t>
            </a:r>
            <a:r>
              <a:rPr lang="el-GR" sz="1600" dirty="0" smtClean="0"/>
              <a:t>εργάστηκε στον </a:t>
            </a:r>
            <a:r>
              <a:rPr lang="el-GR" sz="1600" dirty="0"/>
              <a:t>οικογενειακό οίκο εμπορίας βάμβακος "Χωρέμη-</a:t>
            </a:r>
            <a:r>
              <a:rPr lang="el-GR" sz="1600" dirty="0" err="1"/>
              <a:t>Μπενάκ</a:t>
            </a:r>
            <a:r>
              <a:rPr lang="el-GR" sz="1600" dirty="0"/>
              <a:t>η". </a:t>
            </a:r>
            <a:r>
              <a:rPr lang="el-GR" sz="1600" dirty="0" smtClean="0"/>
              <a:t>Πήρε </a:t>
            </a:r>
            <a:r>
              <a:rPr lang="el-GR" sz="1600" dirty="0"/>
              <a:t>μέρος στην </a:t>
            </a:r>
            <a:r>
              <a:rPr lang="el-GR" sz="1600" dirty="0" smtClean="0"/>
              <a:t>ελληνοτουρκική σύρραξη του 1897, ενίσχυσε τον Μακεδονικό Αγώνα, ενώ πολέμησε ως εθελοντής στους Βαλκανικούς Πολέμους του  1912-1913.  Άφησε </a:t>
            </a:r>
            <a:r>
              <a:rPr lang="el-GR" sz="1600" dirty="0"/>
              <a:t>την τελευταία του πνοή στις 31 Μαΐου του 1954.</a:t>
            </a:r>
          </a:p>
          <a:p>
            <a:r>
              <a:rPr lang="el-GR" sz="1600" b="1" dirty="0" smtClean="0"/>
              <a:t>ΕΥΕΡΓΕΣΙΕΣ</a:t>
            </a:r>
            <a:r>
              <a:rPr lang="en-US" sz="1600" b="1" dirty="0" smtClean="0"/>
              <a:t>:</a:t>
            </a:r>
          </a:p>
          <a:p>
            <a:pPr marL="0" indent="0">
              <a:buNone/>
            </a:pPr>
            <a:r>
              <a:rPr lang="el-GR" sz="1600" dirty="0" smtClean="0"/>
              <a:t>       Δώρισε την πατρική του οικία, τις συλλογές του καθώς και χρήματα για την δημιουργία του Μουσείου Μπενάκη, ενός από τα πιο σημαντικά μουσεία </a:t>
            </a:r>
            <a:r>
              <a:rPr lang="el-GR" sz="1600" dirty="0"/>
              <a:t> </a:t>
            </a:r>
            <a:r>
              <a:rPr lang="el-GR" sz="1600" dirty="0" smtClean="0"/>
              <a:t>της Ελλάδος, που φιλοξενεί έργα όλων </a:t>
            </a:r>
            <a:r>
              <a:rPr lang="el-GR" sz="1600" dirty="0"/>
              <a:t>των εποχών της Ελληνικής ιστορίας και τέχνης από την </a:t>
            </a:r>
            <a:r>
              <a:rPr lang="el-GR" sz="1600" dirty="0" smtClean="0"/>
              <a:t>προϊστορική </a:t>
            </a:r>
            <a:r>
              <a:rPr lang="el-GR" sz="1600" dirty="0"/>
              <a:t>εποχή μέχρι τους σύγχρονους καιρούς.</a:t>
            </a:r>
          </a:p>
          <a:p>
            <a:endParaRPr lang="el-GR" sz="900" dirty="0"/>
          </a:p>
        </p:txBody>
      </p:sp>
      <p:pic>
        <p:nvPicPr>
          <p:cNvPr id="4" name="Picture 31" descr="C:\Users\sofii\Desktop\Νέος φάκελος\mouseio_idrytis_3sm.jpg"/>
          <p:cNvPicPr/>
          <p:nvPr/>
        </p:nvPicPr>
        <p:blipFill>
          <a:blip r:embed="rId2" cstate="print"/>
          <a:srcRect/>
          <a:stretch>
            <a:fillRect/>
          </a:stretch>
        </p:blipFill>
        <p:spPr bwMode="auto">
          <a:xfrm>
            <a:off x="323528" y="1268760"/>
            <a:ext cx="2160240" cy="2971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504056"/>
          </a:xfrm>
        </p:spPr>
        <p:txBody>
          <a:bodyPr>
            <a:noAutofit/>
          </a:bodyPr>
          <a:lstStyle/>
          <a:p>
            <a:r>
              <a:rPr lang="el-GR" sz="3600" b="1" u="sng" dirty="0"/>
              <a:t>Θεόδωρος </a:t>
            </a:r>
            <a:r>
              <a:rPr lang="el-GR" sz="3600" b="1" u="sng" dirty="0" err="1"/>
              <a:t>Μανούσης</a:t>
            </a:r>
            <a:r>
              <a:rPr lang="el-GR" sz="3600" dirty="0"/>
              <a:t/>
            </a:r>
            <a:br>
              <a:rPr lang="el-GR" sz="3600" dirty="0"/>
            </a:br>
            <a:endParaRPr lang="el-GR" sz="3600" dirty="0"/>
          </a:p>
        </p:txBody>
      </p:sp>
      <p:sp>
        <p:nvSpPr>
          <p:cNvPr id="3" name="2 - Θέση περιεχομένου"/>
          <p:cNvSpPr>
            <a:spLocks noGrp="1"/>
          </p:cNvSpPr>
          <p:nvPr>
            <p:ph idx="1"/>
          </p:nvPr>
        </p:nvSpPr>
        <p:spPr>
          <a:xfrm>
            <a:off x="3275856" y="980728"/>
            <a:ext cx="5410944" cy="5145435"/>
          </a:xfrm>
        </p:spPr>
        <p:txBody>
          <a:bodyPr>
            <a:normAutofit fontScale="62500" lnSpcReduction="20000"/>
          </a:bodyPr>
          <a:lstStyle/>
          <a:p>
            <a:r>
              <a:rPr lang="el-GR" b="1" dirty="0" smtClean="0"/>
              <a:t>ΒΙΟΓΡΑΦΙΚΑ ΣΤΟΙΧΕΙΑ</a:t>
            </a:r>
            <a:r>
              <a:rPr lang="en-US" b="1" dirty="0" smtClean="0"/>
              <a:t>:</a:t>
            </a:r>
          </a:p>
          <a:p>
            <a:pPr marL="0" indent="0">
              <a:buNone/>
            </a:pPr>
            <a:r>
              <a:rPr lang="el-GR" dirty="0" smtClean="0"/>
              <a:t>Ο </a:t>
            </a:r>
            <a:r>
              <a:rPr lang="el-GR" dirty="0"/>
              <a:t>Θεόδωρος </a:t>
            </a:r>
            <a:r>
              <a:rPr lang="el-GR" dirty="0" err="1"/>
              <a:t>Μανούσης</a:t>
            </a:r>
            <a:r>
              <a:rPr lang="el-GR" dirty="0"/>
              <a:t> </a:t>
            </a:r>
            <a:r>
              <a:rPr lang="el-GR" dirty="0" smtClean="0"/>
              <a:t> γεννήθηκε </a:t>
            </a:r>
            <a:r>
              <a:rPr lang="el-GR" dirty="0"/>
              <a:t>στη Σιάτιστα το 1793 και σπούδασε στη Βουδαπέστη </a:t>
            </a:r>
            <a:r>
              <a:rPr lang="el-GR" dirty="0" smtClean="0"/>
              <a:t>, στην Λειψία και </a:t>
            </a:r>
            <a:r>
              <a:rPr lang="el-GR" dirty="0"/>
              <a:t>στο </a:t>
            </a:r>
            <a:r>
              <a:rPr lang="el-GR" dirty="0" err="1"/>
              <a:t>Γκαίτινγκεν</a:t>
            </a:r>
            <a:r>
              <a:rPr lang="el-GR" dirty="0"/>
              <a:t> </a:t>
            </a:r>
            <a:r>
              <a:rPr lang="el-GR" dirty="0" smtClean="0"/>
              <a:t>. Ήταν ο πρώτος </a:t>
            </a:r>
            <a:r>
              <a:rPr lang="el-GR" dirty="0"/>
              <a:t>καθηγητής της Ιστορίας στο Πανεπιστήμιο </a:t>
            </a:r>
            <a:r>
              <a:rPr lang="el-GR" dirty="0" smtClean="0"/>
              <a:t>Αθηνών και εκλέχτηκε πρύτανης το 1845. </a:t>
            </a:r>
          </a:p>
          <a:p>
            <a:pPr marL="0" indent="0">
              <a:buNone/>
            </a:pPr>
            <a:r>
              <a:rPr lang="el-GR" b="1" dirty="0"/>
              <a:t> </a:t>
            </a:r>
            <a:r>
              <a:rPr lang="el-GR" b="1" dirty="0" smtClean="0"/>
              <a:t>       ΕΥΕΡΓΕΣΙΕΣ</a:t>
            </a:r>
            <a:r>
              <a:rPr lang="en-US" b="1" dirty="0" smtClean="0"/>
              <a:t>:</a:t>
            </a:r>
          </a:p>
          <a:p>
            <a:pPr marL="0" indent="0">
              <a:buNone/>
            </a:pPr>
            <a:r>
              <a:rPr lang="el-GR" dirty="0" smtClean="0"/>
              <a:t>Ο </a:t>
            </a:r>
            <a:r>
              <a:rPr lang="el-GR" dirty="0"/>
              <a:t>Θεόδωρος </a:t>
            </a:r>
            <a:r>
              <a:rPr lang="el-GR" dirty="0" err="1"/>
              <a:t>Μανούσης</a:t>
            </a:r>
            <a:r>
              <a:rPr lang="el-GR" dirty="0"/>
              <a:t> κληροδότησε την περιουσία του σε φιλανθρωπικά ιδρύματα και στο Πανεπιστήμιο </a:t>
            </a:r>
            <a:r>
              <a:rPr lang="el-GR" dirty="0" smtClean="0"/>
              <a:t>Αθηνών, ενώ </a:t>
            </a:r>
            <a:r>
              <a:rPr lang="el-GR" dirty="0"/>
              <a:t>δημιούργησε την </a:t>
            </a:r>
            <a:r>
              <a:rPr lang="el-GR" dirty="0" err="1"/>
              <a:t>Μανούσειο</a:t>
            </a:r>
            <a:r>
              <a:rPr lang="el-GR" dirty="0"/>
              <a:t> Βιβλιοθήκη </a:t>
            </a:r>
            <a:r>
              <a:rPr lang="el-GR" dirty="0" smtClean="0"/>
              <a:t>στην γενέτειρα του, την Σιάτιστα, </a:t>
            </a:r>
            <a:r>
              <a:rPr lang="el-GR" dirty="0"/>
              <a:t>προσφέροντας </a:t>
            </a:r>
            <a:r>
              <a:rPr lang="el-GR" dirty="0" smtClean="0"/>
              <a:t>χιλιάδες τόμους </a:t>
            </a:r>
            <a:r>
              <a:rPr lang="el-GR" dirty="0"/>
              <a:t>βιβλίων.</a:t>
            </a:r>
          </a:p>
          <a:p>
            <a:pPr marL="0" indent="0">
              <a:buNone/>
            </a:pPr>
            <a:r>
              <a:rPr lang="el-GR" dirty="0"/>
              <a:t>Κληροδότησε </a:t>
            </a:r>
            <a:r>
              <a:rPr lang="el-GR" dirty="0" smtClean="0"/>
              <a:t>το </a:t>
            </a:r>
            <a:r>
              <a:rPr lang="el-GR" dirty="0"/>
              <a:t>ακίνητό του στην Αθήνα στο Εθνικό Πανεπιστήμιο και </a:t>
            </a:r>
            <a:r>
              <a:rPr lang="el-GR" dirty="0" smtClean="0"/>
              <a:t>ίδρυσε </a:t>
            </a:r>
            <a:r>
              <a:rPr lang="el-GR" dirty="0"/>
              <a:t>δύο υποτροφίες για φοιτητές από την τότε υπόδουλη </a:t>
            </a:r>
            <a:r>
              <a:rPr lang="el-GR" dirty="0" smtClean="0"/>
              <a:t>Ελλάδα.</a:t>
            </a:r>
            <a:endParaRPr lang="el-GR" dirty="0"/>
          </a:p>
        </p:txBody>
      </p:sp>
      <p:pic>
        <p:nvPicPr>
          <p:cNvPr id="4" name="Picture 35" descr="C:\Users\sofii\Desktop\Νέος φάκελος\3.jpg"/>
          <p:cNvPicPr/>
          <p:nvPr/>
        </p:nvPicPr>
        <p:blipFill>
          <a:blip r:embed="rId2" cstate="print"/>
          <a:srcRect/>
          <a:stretch>
            <a:fillRect/>
          </a:stretch>
        </p:blipFill>
        <p:spPr bwMode="auto">
          <a:xfrm>
            <a:off x="179512" y="1124744"/>
            <a:ext cx="2666660" cy="26642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288032"/>
          </a:xfrm>
        </p:spPr>
        <p:txBody>
          <a:bodyPr>
            <a:normAutofit fontScale="90000"/>
          </a:bodyPr>
          <a:lstStyle/>
          <a:p>
            <a:r>
              <a:rPr lang="el-GR" sz="4000" b="1" u="sng" dirty="0"/>
              <a:t>Σταύρος Νιάρχος</a:t>
            </a:r>
            <a:r>
              <a:rPr lang="el-GR" dirty="0"/>
              <a:t/>
            </a:r>
            <a:br>
              <a:rPr lang="el-GR" dirty="0"/>
            </a:br>
            <a:endParaRPr lang="el-GR" dirty="0"/>
          </a:p>
        </p:txBody>
      </p:sp>
      <p:sp>
        <p:nvSpPr>
          <p:cNvPr id="3" name="2 - Θέση περιεχομένου"/>
          <p:cNvSpPr>
            <a:spLocks noGrp="1"/>
          </p:cNvSpPr>
          <p:nvPr>
            <p:ph idx="1"/>
          </p:nvPr>
        </p:nvSpPr>
        <p:spPr>
          <a:xfrm>
            <a:off x="2987824" y="1052736"/>
            <a:ext cx="5698976" cy="5073427"/>
          </a:xfrm>
        </p:spPr>
        <p:txBody>
          <a:bodyPr>
            <a:normAutofit fontScale="62500" lnSpcReduction="20000"/>
          </a:bodyPr>
          <a:lstStyle/>
          <a:p>
            <a:r>
              <a:rPr lang="el-GR" b="1" dirty="0" smtClean="0"/>
              <a:t>ΒΙΟΓΡΑΦΙΚΑ ΣΤΟΙΧΕΙΑ</a:t>
            </a:r>
            <a:r>
              <a:rPr lang="en-US" b="1" dirty="0" smtClean="0"/>
              <a:t>:</a:t>
            </a:r>
            <a:endParaRPr lang="el-GR" b="1" dirty="0" smtClean="0"/>
          </a:p>
          <a:p>
            <a:pPr marL="0" indent="0">
              <a:buNone/>
            </a:pPr>
            <a:r>
              <a:rPr lang="el-GR" dirty="0" smtClean="0"/>
              <a:t>Ο</a:t>
            </a:r>
            <a:r>
              <a:rPr lang="el-GR" dirty="0"/>
              <a:t> </a:t>
            </a:r>
            <a:r>
              <a:rPr lang="el-GR" b="1" dirty="0"/>
              <a:t>Σταύρος Νιάρχος</a:t>
            </a:r>
            <a:r>
              <a:rPr lang="el-GR" dirty="0"/>
              <a:t> </a:t>
            </a:r>
            <a:r>
              <a:rPr lang="el-GR" dirty="0" smtClean="0"/>
              <a:t> γεννήθηκε στην Αθήνα το 1909 και ασχολήθηκε με την ναυτιλία, την βιομηχανία και την συλλογή </a:t>
            </a:r>
            <a:r>
              <a:rPr lang="el-GR" dirty="0"/>
              <a:t>έργων τέχνης.</a:t>
            </a:r>
          </a:p>
          <a:p>
            <a:pPr marL="0" indent="0">
              <a:buNone/>
            </a:pPr>
            <a:r>
              <a:rPr lang="el-GR" dirty="0" smtClean="0"/>
              <a:t>Σπούδασε</a:t>
            </a:r>
            <a:r>
              <a:rPr lang="el-GR" dirty="0"/>
              <a:t> νομικά στο πανεπιστήμιο </a:t>
            </a:r>
            <a:r>
              <a:rPr lang="el-GR" dirty="0" smtClean="0"/>
              <a:t>Αθηνών. Ξεκίνησε την δραστηριότητά του στην </a:t>
            </a:r>
            <a:r>
              <a:rPr lang="el-GR" dirty="0"/>
              <a:t>οικογενειακή επιχείρηση </a:t>
            </a:r>
            <a:r>
              <a:rPr lang="el-GR" dirty="0" smtClean="0"/>
              <a:t>αλευρόμυλων ενώ παράλληλα  </a:t>
            </a:r>
            <a:r>
              <a:rPr lang="el-GR" dirty="0"/>
              <a:t>αγόρασε μέσω της οικογενειακής εταιρείας 6 φορτηγά πλοία. Κατά τη διάρκεια του Β΄ παγκοσμίου πολέμου πήρε μέρος στις στρατιωτικές </a:t>
            </a:r>
            <a:r>
              <a:rPr lang="el-GR" dirty="0" smtClean="0"/>
              <a:t>επιχειρήσεις στη</a:t>
            </a:r>
            <a:r>
              <a:rPr lang="el-GR" dirty="0"/>
              <a:t> </a:t>
            </a:r>
            <a:r>
              <a:rPr lang="el-GR" dirty="0" smtClean="0"/>
              <a:t>Νορμανδία και </a:t>
            </a:r>
            <a:r>
              <a:rPr lang="el-GR" dirty="0"/>
              <a:t>τιμήθηκε με τον «</a:t>
            </a:r>
            <a:r>
              <a:rPr lang="el-GR" dirty="0" err="1"/>
              <a:t>Μεγαλοσταυρό</a:t>
            </a:r>
            <a:r>
              <a:rPr lang="el-GR" dirty="0"/>
              <a:t> του Τάγματος του Φοίνικος», με τον «Ταξιάρχη του Τάγματος του Γεωργίου του Α΄» και με τον «Ταξιάρχη του Τάγματος των Αγίων Γεωργίου και Κωνσταντίνου». Απεβίωσε το 1996.</a:t>
            </a:r>
            <a:endParaRPr lang="el-GR" dirty="0" smtClean="0"/>
          </a:p>
          <a:p>
            <a:pPr marL="0" indent="0">
              <a:buNone/>
            </a:pPr>
            <a:r>
              <a:rPr lang="el-GR" b="1" dirty="0"/>
              <a:t> </a:t>
            </a:r>
            <a:r>
              <a:rPr lang="el-GR" b="1" dirty="0" smtClean="0"/>
              <a:t>       ΕΥΕΡΓΕΣΙΕΣ</a:t>
            </a:r>
            <a:r>
              <a:rPr lang="en-US" b="1" dirty="0" smtClean="0"/>
              <a:t>:</a:t>
            </a:r>
            <a:endParaRPr lang="el-GR" b="1" dirty="0" smtClean="0"/>
          </a:p>
          <a:p>
            <a:pPr marL="0" indent="0">
              <a:buNone/>
            </a:pPr>
            <a:r>
              <a:rPr lang="el-GR" dirty="0"/>
              <a:t> </a:t>
            </a:r>
            <a:r>
              <a:rPr lang="el-GR" dirty="0" smtClean="0"/>
              <a:t>Με </a:t>
            </a:r>
            <a:r>
              <a:rPr lang="el-GR" dirty="0"/>
              <a:t>τη διαθήκη του άφησε μεγάλο μέρος της περιουσίας του στο ίδρυμα «Σταύρος Νιάρχος</a:t>
            </a:r>
            <a:r>
              <a:rPr lang="el-GR" dirty="0" smtClean="0"/>
              <a:t>».</a:t>
            </a:r>
            <a:endParaRPr lang="el-GR" dirty="0"/>
          </a:p>
        </p:txBody>
      </p:sp>
      <p:pic>
        <p:nvPicPr>
          <p:cNvPr id="4" name="Picture 38" descr="C:\Users\sofii\Desktop\Νέος φάκελος\Stavros_Niarchos-300x220.jpg"/>
          <p:cNvPicPr/>
          <p:nvPr/>
        </p:nvPicPr>
        <p:blipFill>
          <a:blip r:embed="rId2" cstate="print"/>
          <a:srcRect/>
          <a:stretch>
            <a:fillRect/>
          </a:stretch>
        </p:blipFill>
        <p:spPr bwMode="auto">
          <a:xfrm>
            <a:off x="251520" y="1052736"/>
            <a:ext cx="2260023" cy="25202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29600" cy="504056"/>
          </a:xfrm>
        </p:spPr>
        <p:txBody>
          <a:bodyPr>
            <a:noAutofit/>
          </a:bodyPr>
          <a:lstStyle/>
          <a:p>
            <a:r>
              <a:rPr lang="el-GR" sz="3600" b="1" u="sng" dirty="0"/>
              <a:t>Διονύσιος Αιγινήτης</a:t>
            </a:r>
            <a:r>
              <a:rPr lang="el-GR" sz="3600" dirty="0"/>
              <a:t/>
            </a:r>
            <a:br>
              <a:rPr lang="el-GR" sz="3600" dirty="0"/>
            </a:br>
            <a:endParaRPr lang="el-GR" sz="3600" dirty="0"/>
          </a:p>
        </p:txBody>
      </p:sp>
      <p:sp>
        <p:nvSpPr>
          <p:cNvPr id="3" name="2 - Θέση περιεχομένου"/>
          <p:cNvSpPr>
            <a:spLocks noGrp="1"/>
          </p:cNvSpPr>
          <p:nvPr>
            <p:ph idx="1"/>
          </p:nvPr>
        </p:nvSpPr>
        <p:spPr>
          <a:xfrm>
            <a:off x="2699792" y="1268760"/>
            <a:ext cx="5987008" cy="4824537"/>
          </a:xfrm>
        </p:spPr>
        <p:txBody>
          <a:bodyPr>
            <a:normAutofit fontScale="70000" lnSpcReduction="20000"/>
          </a:bodyPr>
          <a:lstStyle/>
          <a:p>
            <a:r>
              <a:rPr lang="el-GR" b="1" dirty="0" smtClean="0"/>
              <a:t>ΒΙΟΓΡΑΦΙΚΑ ΣΤΟΙΧΕΙΑ</a:t>
            </a:r>
            <a:r>
              <a:rPr lang="en-US" b="1" dirty="0" smtClean="0"/>
              <a:t>:</a:t>
            </a:r>
            <a:endParaRPr lang="el-GR" b="1" dirty="0" smtClean="0"/>
          </a:p>
          <a:p>
            <a:pPr marL="0" indent="0">
              <a:buNone/>
            </a:pPr>
            <a:r>
              <a:rPr lang="el-GR" dirty="0" smtClean="0"/>
              <a:t>Γεννήθηκε </a:t>
            </a:r>
            <a:r>
              <a:rPr lang="el-GR" dirty="0"/>
              <a:t>λίγο πριν την επανάσταση του 1821 στην Αίγινα, από όπου και πήρε το όνομά του. Διδάχτηκε τα πρώτα γράμματα </a:t>
            </a:r>
            <a:r>
              <a:rPr lang="el-GR" dirty="0" smtClean="0"/>
              <a:t>στην γενέτειρά του, </a:t>
            </a:r>
            <a:r>
              <a:rPr lang="el-GR" dirty="0"/>
              <a:t>όπου δίδασκε </a:t>
            </a:r>
            <a:r>
              <a:rPr lang="el-GR" dirty="0" smtClean="0"/>
              <a:t>ο </a:t>
            </a:r>
            <a:r>
              <a:rPr lang="el-GR" dirty="0"/>
              <a:t>μεγάλος του Γένους διδάσκαλος Νεόφυτος Δούκας. Πήγε γυμνάσιο στην Αθήνα, όπου δίδασκε ο επίσης μεγάλος του Γένους διδάσκαλος Γεώργιος </a:t>
            </a:r>
            <a:r>
              <a:rPr lang="el-GR" dirty="0" smtClean="0"/>
              <a:t>Γεννάδιος και σπούδασε ιατρική στην Σχολή </a:t>
            </a:r>
            <a:r>
              <a:rPr lang="el-GR" dirty="0"/>
              <a:t>των αξιωματικών στρατού</a:t>
            </a:r>
            <a:r>
              <a:rPr lang="el-GR" dirty="0" smtClean="0"/>
              <a:t>. Το 1848 </a:t>
            </a:r>
            <a:r>
              <a:rPr lang="el-GR" dirty="0"/>
              <a:t>έγινε καθηγητής Παθολογικής Ανατομίας στο Εθνικό </a:t>
            </a:r>
            <a:r>
              <a:rPr lang="el-GR" dirty="0" smtClean="0"/>
              <a:t>Πανεπιστήμιο. Πέθανε στις 31 Οκτωβρίου του 1884</a:t>
            </a:r>
          </a:p>
          <a:p>
            <a:pPr marL="0" indent="0">
              <a:buNone/>
            </a:pPr>
            <a:r>
              <a:rPr lang="el-GR" b="1" dirty="0" smtClean="0"/>
              <a:t>       ΕΥΕΡΓΕΣΙΕΣ</a:t>
            </a:r>
            <a:r>
              <a:rPr lang="en-US" b="1" dirty="0" smtClean="0"/>
              <a:t>:</a:t>
            </a:r>
            <a:endParaRPr lang="el-GR" b="1" dirty="0"/>
          </a:p>
          <a:p>
            <a:pPr marL="0" indent="0">
              <a:buNone/>
            </a:pPr>
            <a:r>
              <a:rPr lang="el-GR" dirty="0" smtClean="0"/>
              <a:t>Μετά τον θάνατό του, κληροδότησε μέρος από την περιουσία του </a:t>
            </a:r>
            <a:r>
              <a:rPr lang="el-GR" dirty="0"/>
              <a:t>στο Πανεπιστήμιο και για την ίδρυση του Νοσοκομείου που φέρει το όνομά του</a:t>
            </a:r>
            <a:r>
              <a:rPr lang="el-GR" dirty="0" smtClean="0"/>
              <a:t>.</a:t>
            </a:r>
            <a:endParaRPr lang="el-GR" dirty="0"/>
          </a:p>
        </p:txBody>
      </p:sp>
      <p:pic>
        <p:nvPicPr>
          <p:cNvPr id="4" name="3 - Εικόνα"/>
          <p:cNvPicPr/>
          <p:nvPr/>
        </p:nvPicPr>
        <p:blipFill>
          <a:blip r:embed="rId2" cstate="print"/>
          <a:srcRect/>
          <a:stretch>
            <a:fillRect/>
          </a:stretch>
        </p:blipFill>
        <p:spPr bwMode="auto">
          <a:xfrm>
            <a:off x="323528" y="1268760"/>
            <a:ext cx="1872208" cy="26642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216024"/>
          </a:xfrm>
        </p:spPr>
        <p:txBody>
          <a:bodyPr>
            <a:noAutofit/>
          </a:bodyPr>
          <a:lstStyle/>
          <a:p>
            <a:r>
              <a:rPr lang="el-GR" sz="3600" b="1" u="sng" dirty="0"/>
              <a:t>Απόστολος Αρσάκης(1792-1874) </a:t>
            </a:r>
            <a:r>
              <a:rPr lang="el-GR" sz="3600" dirty="0"/>
              <a:t/>
            </a:r>
            <a:br>
              <a:rPr lang="el-GR" sz="3600" dirty="0"/>
            </a:br>
            <a:endParaRPr lang="el-GR" sz="3600" dirty="0"/>
          </a:p>
        </p:txBody>
      </p:sp>
      <p:sp>
        <p:nvSpPr>
          <p:cNvPr id="3" name="2 - Θέση περιεχομένου"/>
          <p:cNvSpPr>
            <a:spLocks noGrp="1"/>
          </p:cNvSpPr>
          <p:nvPr>
            <p:ph idx="1"/>
          </p:nvPr>
        </p:nvSpPr>
        <p:spPr>
          <a:xfrm>
            <a:off x="2411760" y="908720"/>
            <a:ext cx="6275040" cy="5616624"/>
          </a:xfrm>
        </p:spPr>
        <p:txBody>
          <a:bodyPr>
            <a:normAutofit fontScale="62500" lnSpcReduction="20000"/>
          </a:bodyPr>
          <a:lstStyle/>
          <a:p>
            <a:r>
              <a:rPr lang="el-GR" sz="3700" b="1" dirty="0" smtClean="0"/>
              <a:t>ΒΙΟΓΡΑΦΙΚΑ ΣΤΟΙΧΕΙΑ</a:t>
            </a:r>
            <a:r>
              <a:rPr lang="en-US" sz="3700" b="1" dirty="0" smtClean="0"/>
              <a:t>:</a:t>
            </a:r>
            <a:endParaRPr lang="el-GR" sz="3700" b="1" dirty="0" smtClean="0"/>
          </a:p>
          <a:p>
            <a:pPr marL="0" indent="0">
              <a:buNone/>
            </a:pPr>
            <a:r>
              <a:rPr lang="el-GR" sz="3700" dirty="0" smtClean="0"/>
              <a:t>Γεννήθηκε </a:t>
            </a:r>
            <a:r>
              <a:rPr lang="el-GR" sz="3700" dirty="0"/>
              <a:t>στη </a:t>
            </a:r>
            <a:r>
              <a:rPr lang="el-GR" sz="3700" dirty="0" err="1"/>
              <a:t>Χοταχόβα</a:t>
            </a:r>
            <a:r>
              <a:rPr lang="el-GR" sz="3700" dirty="0"/>
              <a:t> της </a:t>
            </a:r>
            <a:r>
              <a:rPr lang="el-GR" sz="3700" dirty="0" err="1" smtClean="0"/>
              <a:t>Βoρείου</a:t>
            </a:r>
            <a:r>
              <a:rPr lang="el-GR" sz="3700" dirty="0" smtClean="0"/>
              <a:t> </a:t>
            </a:r>
            <a:r>
              <a:rPr lang="el-GR" sz="3700" dirty="0"/>
              <a:t>Ηπείρου και ήταν γιος του Κυριάκου </a:t>
            </a:r>
            <a:r>
              <a:rPr lang="el-GR" sz="3700" dirty="0" smtClean="0"/>
              <a:t>Αρσάκη. Σπούδασε στην Βιέννη, στο Βουκουρέστι , και στην  συνέχεια </a:t>
            </a:r>
            <a:r>
              <a:rPr lang="el-GR" sz="3700" dirty="0"/>
              <a:t>σπούδασε Ιατρική στη </a:t>
            </a:r>
            <a:r>
              <a:rPr lang="el-GR" sz="3700" dirty="0" err="1"/>
              <a:t>Χάλλη</a:t>
            </a:r>
            <a:r>
              <a:rPr lang="el-GR" sz="3700" dirty="0"/>
              <a:t> της Σαξονίας. </a:t>
            </a:r>
            <a:endParaRPr lang="el-GR" sz="3700" dirty="0" smtClean="0"/>
          </a:p>
          <a:p>
            <a:pPr marL="0" indent="0">
              <a:buNone/>
            </a:pPr>
            <a:r>
              <a:rPr lang="el-GR" sz="3700" dirty="0" smtClean="0"/>
              <a:t>Ασχολήθηκε με την ιατρική και στην συνέχεια με την πολιτική.</a:t>
            </a:r>
            <a:r>
              <a:rPr lang="el-GR" sz="3700" dirty="0"/>
              <a:t> Απεβίωσε στις 16 Ιουλίου του 1874 στο Βουκουρέστι.    </a:t>
            </a:r>
            <a:endParaRPr lang="el-GR" sz="3700" dirty="0" smtClean="0"/>
          </a:p>
          <a:p>
            <a:pPr marL="0" indent="0">
              <a:buNone/>
            </a:pPr>
            <a:r>
              <a:rPr lang="el-GR" sz="3700" b="1" dirty="0"/>
              <a:t> </a:t>
            </a:r>
            <a:r>
              <a:rPr lang="el-GR" sz="3700" b="1" dirty="0" smtClean="0"/>
              <a:t>    ΕΥΕΡΓΕΣΙΕΣ</a:t>
            </a:r>
            <a:r>
              <a:rPr lang="en-US" sz="3700" b="1" dirty="0" smtClean="0"/>
              <a:t>:</a:t>
            </a:r>
            <a:endParaRPr lang="el-GR" sz="3700" b="1" dirty="0" smtClean="0"/>
          </a:p>
          <a:p>
            <a:pPr marL="0" indent="0">
              <a:buNone/>
            </a:pPr>
            <a:r>
              <a:rPr lang="el-GR" sz="3700" dirty="0" smtClean="0"/>
              <a:t>Με </a:t>
            </a:r>
            <a:r>
              <a:rPr lang="el-GR" sz="3700" dirty="0"/>
              <a:t>δικές του δαπάνες βοήθησε στην αποπεράτωση </a:t>
            </a:r>
            <a:r>
              <a:rPr lang="el-GR" sz="3700" dirty="0" smtClean="0"/>
              <a:t>και την συντήρηση του </a:t>
            </a:r>
            <a:r>
              <a:rPr lang="el-GR" sz="3700" dirty="0"/>
              <a:t>Μεγάρου της Φιλεκπαιδευτικής Εταιρείας επί της οδού </a:t>
            </a:r>
            <a:r>
              <a:rPr lang="el-GR" sz="3700" dirty="0" smtClean="0"/>
              <a:t>Πανεπιστημίου, </a:t>
            </a:r>
            <a:r>
              <a:rPr lang="el-GR" sz="3700" dirty="0"/>
              <a:t>στο οποίο στεγάστηκε από τη Φιλεκπαιδευτική Εταιρεία Λύκειο Θηλέων, </a:t>
            </a:r>
            <a:r>
              <a:rPr lang="el-GR" sz="3700" dirty="0" smtClean="0"/>
              <a:t>και  ονομάστηκε </a:t>
            </a:r>
            <a:r>
              <a:rPr lang="el-GR" sz="3700" dirty="0"/>
              <a:t>προς τιμήν του "Αρσάκειο". </a:t>
            </a:r>
            <a:endParaRPr lang="el-GR" sz="3700" dirty="0" smtClean="0"/>
          </a:p>
          <a:p>
            <a:pPr marL="0" indent="0">
              <a:buNone/>
            </a:pPr>
            <a:r>
              <a:rPr lang="el-GR" sz="3700" dirty="0" smtClean="0"/>
              <a:t>Δώρισε </a:t>
            </a:r>
            <a:r>
              <a:rPr lang="el-GR" sz="3700" dirty="0"/>
              <a:t>σημαντικά ποσά </a:t>
            </a:r>
            <a:r>
              <a:rPr lang="el-GR" sz="3700" dirty="0" smtClean="0"/>
              <a:t>και για </a:t>
            </a:r>
            <a:r>
              <a:rPr lang="el-GR" sz="3700" dirty="0"/>
              <a:t>την ανέγερση στη πατρίδα του σχολείων και ναών. </a:t>
            </a:r>
            <a:endParaRPr lang="el-GR" dirty="0"/>
          </a:p>
        </p:txBody>
      </p:sp>
      <p:pic>
        <p:nvPicPr>
          <p:cNvPr id="4" name="3 - Εικόνα"/>
          <p:cNvPicPr/>
          <p:nvPr/>
        </p:nvPicPr>
        <p:blipFill>
          <a:blip r:embed="rId2" cstate="print"/>
          <a:srcRect/>
          <a:stretch>
            <a:fillRect/>
          </a:stretch>
        </p:blipFill>
        <p:spPr bwMode="auto">
          <a:xfrm>
            <a:off x="251520" y="908720"/>
            <a:ext cx="1838325" cy="2190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216024"/>
          </a:xfrm>
        </p:spPr>
        <p:txBody>
          <a:bodyPr>
            <a:normAutofit fontScale="90000"/>
          </a:bodyPr>
          <a:lstStyle/>
          <a:p>
            <a:r>
              <a:rPr lang="el-GR" b="1" u="sng" dirty="0"/>
              <a:t> Μαριάννα Βαρδινογιάννη</a:t>
            </a:r>
            <a:r>
              <a:rPr lang="el-GR" dirty="0"/>
              <a:t/>
            </a:r>
            <a:br>
              <a:rPr lang="el-GR" dirty="0"/>
            </a:br>
            <a:endParaRPr lang="el-GR" dirty="0"/>
          </a:p>
        </p:txBody>
      </p:sp>
      <p:sp>
        <p:nvSpPr>
          <p:cNvPr id="3" name="2 - Θέση περιεχομένου"/>
          <p:cNvSpPr>
            <a:spLocks noGrp="1"/>
          </p:cNvSpPr>
          <p:nvPr>
            <p:ph idx="1"/>
          </p:nvPr>
        </p:nvSpPr>
        <p:spPr>
          <a:xfrm>
            <a:off x="3491880" y="836712"/>
            <a:ext cx="5194920" cy="5616624"/>
          </a:xfrm>
        </p:spPr>
        <p:txBody>
          <a:bodyPr>
            <a:normAutofit fontScale="92500" lnSpcReduction="20000"/>
          </a:bodyPr>
          <a:lstStyle/>
          <a:p>
            <a:r>
              <a:rPr lang="el-GR" b="1" dirty="0" smtClean="0"/>
              <a:t>ΒΙΟΓΡΑΦΙΚΑ ΣΤΟΙΧΕΙΑ</a:t>
            </a:r>
            <a:r>
              <a:rPr lang="en-US" b="1" dirty="0" smtClean="0"/>
              <a:t>:</a:t>
            </a:r>
          </a:p>
          <a:p>
            <a:pPr marL="0" indent="0">
              <a:buNone/>
            </a:pPr>
            <a:r>
              <a:rPr lang="el-GR" dirty="0" smtClean="0"/>
              <a:t>Γεννήθηκε </a:t>
            </a:r>
            <a:r>
              <a:rPr lang="el-GR" dirty="0"/>
              <a:t>στην </a:t>
            </a:r>
            <a:r>
              <a:rPr lang="el-GR" dirty="0" smtClean="0"/>
              <a:t>Αθήνα.</a:t>
            </a:r>
          </a:p>
          <a:p>
            <a:pPr marL="0" indent="0">
              <a:buNone/>
            </a:pPr>
            <a:r>
              <a:rPr lang="el-GR" smtClean="0"/>
              <a:t>Από </a:t>
            </a:r>
            <a:r>
              <a:rPr lang="el-GR" dirty="0"/>
              <a:t>το 1999, είναι Πρέσβειρα Καλής Θελήσεως της UNESCO σε θέματα που αφορούν τα δικαιώματα και την προστασία των παιδιών καθώς και την πολιτιστική κληρονομιά. </a:t>
            </a:r>
            <a:endParaRPr lang="el-GR" dirty="0" smtClean="0"/>
          </a:p>
          <a:p>
            <a:r>
              <a:rPr lang="el-GR" b="1" dirty="0" smtClean="0"/>
              <a:t>ΕΥΕΡΓΕΣΙΕΣ</a:t>
            </a:r>
            <a:r>
              <a:rPr lang="en-US" b="1" dirty="0" smtClean="0"/>
              <a:t>:</a:t>
            </a:r>
            <a:endParaRPr lang="el-GR" b="1" dirty="0"/>
          </a:p>
          <a:p>
            <a:pPr marL="0" indent="0">
              <a:buNone/>
            </a:pPr>
            <a:r>
              <a:rPr lang="el-GR" dirty="0" smtClean="0"/>
              <a:t>Έχει ιδρύσει και προεδρεύει </a:t>
            </a:r>
            <a:r>
              <a:rPr lang="el-GR" dirty="0"/>
              <a:t>του «Ιδρύματος για το παιδί και την οικογένεια», </a:t>
            </a:r>
            <a:r>
              <a:rPr lang="el-GR" dirty="0" smtClean="0"/>
              <a:t>και </a:t>
            </a:r>
            <a:r>
              <a:rPr lang="el-GR" dirty="0"/>
              <a:t>του Συλλόγου Φίλων και Παιδιών με </a:t>
            </a:r>
            <a:r>
              <a:rPr lang="el-GR" dirty="0" smtClean="0"/>
              <a:t>καρκίνο «ΕΛΠΙΔΑ».</a:t>
            </a:r>
            <a:r>
              <a:rPr lang="en-US" dirty="0" smtClean="0"/>
              <a:t> </a:t>
            </a:r>
            <a:endParaRPr lang="el-GR" dirty="0"/>
          </a:p>
        </p:txBody>
      </p:sp>
      <p:pic>
        <p:nvPicPr>
          <p:cNvPr id="4" name="3 - Εικόνα"/>
          <p:cNvPicPr/>
          <p:nvPr/>
        </p:nvPicPr>
        <p:blipFill>
          <a:blip r:embed="rId2" cstate="print"/>
          <a:srcRect/>
          <a:stretch>
            <a:fillRect/>
          </a:stretch>
        </p:blipFill>
        <p:spPr bwMode="auto">
          <a:xfrm>
            <a:off x="179512" y="836712"/>
            <a:ext cx="3168352" cy="496855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360040"/>
          </a:xfrm>
        </p:spPr>
        <p:txBody>
          <a:bodyPr>
            <a:normAutofit fontScale="90000"/>
          </a:bodyPr>
          <a:lstStyle/>
          <a:p>
            <a:r>
              <a:rPr lang="el-GR" sz="4000" b="1" u="sng" dirty="0"/>
              <a:t>Μαρίνος </a:t>
            </a:r>
            <a:r>
              <a:rPr lang="el-GR" sz="4000" b="1" u="sng" dirty="0" err="1"/>
              <a:t>Γερουλάνος</a:t>
            </a:r>
            <a:r>
              <a:rPr lang="el-GR" sz="4000" b="1" u="sng" dirty="0"/>
              <a:t>(1867 - 1960)</a:t>
            </a:r>
            <a:r>
              <a:rPr lang="el-GR" dirty="0"/>
              <a:t/>
            </a:r>
            <a:br>
              <a:rPr lang="el-GR" dirty="0"/>
            </a:br>
            <a:endParaRPr lang="el-GR" dirty="0"/>
          </a:p>
        </p:txBody>
      </p:sp>
      <p:sp>
        <p:nvSpPr>
          <p:cNvPr id="3" name="2 - Θέση περιεχομένου"/>
          <p:cNvSpPr>
            <a:spLocks noGrp="1"/>
          </p:cNvSpPr>
          <p:nvPr>
            <p:ph idx="1"/>
          </p:nvPr>
        </p:nvSpPr>
        <p:spPr>
          <a:xfrm>
            <a:off x="2411760" y="980728"/>
            <a:ext cx="6275040" cy="5472608"/>
          </a:xfrm>
        </p:spPr>
        <p:txBody>
          <a:bodyPr>
            <a:normAutofit fontScale="55000" lnSpcReduction="20000"/>
          </a:bodyPr>
          <a:lstStyle/>
          <a:p>
            <a:r>
              <a:rPr lang="el-GR" sz="3700" b="1" dirty="0" smtClean="0"/>
              <a:t>ΒΙΟΓΡΑΦΙΚΑ ΣΤΟΙΧΕΙΑ</a:t>
            </a:r>
            <a:r>
              <a:rPr lang="en-US" sz="3700" b="1" dirty="0" smtClean="0"/>
              <a:t>:</a:t>
            </a:r>
          </a:p>
          <a:p>
            <a:pPr marL="0" indent="0">
              <a:buNone/>
            </a:pPr>
            <a:r>
              <a:rPr lang="el-GR" sz="3700" dirty="0" smtClean="0"/>
              <a:t>Γεννήθηκε </a:t>
            </a:r>
            <a:r>
              <a:rPr lang="el-GR" sz="3700" dirty="0"/>
              <a:t>στην Πάτρα, </a:t>
            </a:r>
            <a:r>
              <a:rPr lang="el-GR" sz="3700" dirty="0" smtClean="0"/>
              <a:t>ήταν </a:t>
            </a:r>
            <a:r>
              <a:rPr lang="el-GR" sz="3700" dirty="0"/>
              <a:t>γιος του Ιωάννη </a:t>
            </a:r>
            <a:r>
              <a:rPr lang="el-GR" sz="3700" dirty="0" err="1"/>
              <a:t>Γερουλάνου</a:t>
            </a:r>
            <a:r>
              <a:rPr lang="el-GR" sz="3700" dirty="0"/>
              <a:t>, </a:t>
            </a:r>
            <a:r>
              <a:rPr lang="el-GR" sz="3700" dirty="0" smtClean="0"/>
              <a:t>γόνου </a:t>
            </a:r>
            <a:r>
              <a:rPr lang="el-GR" sz="3700" dirty="0"/>
              <a:t>εύπορης και αρχοντικής Κεφαλλονίτικης </a:t>
            </a:r>
            <a:r>
              <a:rPr lang="el-GR" sz="3700" dirty="0" smtClean="0"/>
              <a:t>οικογένειας. Μεγάλωσε </a:t>
            </a:r>
            <a:r>
              <a:rPr lang="el-GR" sz="3700" dirty="0"/>
              <a:t>στην Πάτρα, το Ληξούρι και το Αργοστόλι. Σπούδασε ιατρική στο πανεπιστήμιο του </a:t>
            </a:r>
            <a:r>
              <a:rPr lang="el-GR" sz="3700" dirty="0" smtClean="0"/>
              <a:t>Μονάχου. Το </a:t>
            </a:r>
            <a:r>
              <a:rPr lang="el-GR" sz="3700" dirty="0"/>
              <a:t>1911 διορίστηκε καθηγητής Χειρουργικής Παθολογίας στο Εθνικό Πανεπιστήμιο και το 1922 καθηγητής Χειρουργικής. </a:t>
            </a:r>
            <a:r>
              <a:rPr lang="el-GR" sz="3700" dirty="0" smtClean="0"/>
              <a:t>Διατέλεσε διευθυντής </a:t>
            </a:r>
            <a:r>
              <a:rPr lang="el-GR" sz="3700" dirty="0"/>
              <a:t>στη χειρουργική κλινική του Λαϊκού νοσοκομείου. Απεβίωσε το 1960 στην Αθήνα και ενταφιάστηκε στο νεκροταφείο της εκκλησίας του κτήματός του στους Τράχωνες </a:t>
            </a:r>
            <a:r>
              <a:rPr lang="el-GR" sz="3700" dirty="0" smtClean="0"/>
              <a:t>Αργυρούπολης.</a:t>
            </a:r>
            <a:endParaRPr lang="en-US" sz="3700" dirty="0"/>
          </a:p>
          <a:p>
            <a:r>
              <a:rPr lang="el-GR" sz="3700" b="1" dirty="0" smtClean="0"/>
              <a:t>ΕΥΕΡΓΕΣΙΕΣ</a:t>
            </a:r>
            <a:r>
              <a:rPr lang="en-US" sz="3700" b="1" dirty="0" smtClean="0"/>
              <a:t>:</a:t>
            </a:r>
            <a:endParaRPr lang="el-GR" sz="3700" b="1" dirty="0" smtClean="0"/>
          </a:p>
          <a:p>
            <a:pPr marL="0" indent="0">
              <a:buNone/>
            </a:pPr>
            <a:r>
              <a:rPr lang="el-GR" sz="3700" dirty="0" smtClean="0"/>
              <a:t>Πραγματοποίησε </a:t>
            </a:r>
            <a:r>
              <a:rPr lang="el-GR" sz="3700" dirty="0"/>
              <a:t>πλήθος δωρεών. </a:t>
            </a:r>
            <a:endParaRPr lang="el-GR" sz="3700" dirty="0" smtClean="0"/>
          </a:p>
          <a:p>
            <a:pPr marL="0" indent="0">
              <a:buNone/>
            </a:pPr>
            <a:r>
              <a:rPr lang="el-GR" sz="3700" dirty="0" smtClean="0"/>
              <a:t>Συγκεκριμένα παραχώρησε </a:t>
            </a:r>
            <a:r>
              <a:rPr lang="el-GR" sz="3700" dirty="0"/>
              <a:t>δωρεάν γη προς εγκατάσταση στους πρόσφυγες, ενώ δώρισε </a:t>
            </a:r>
            <a:r>
              <a:rPr lang="el-GR" sz="3700" dirty="0" smtClean="0"/>
              <a:t>μεγάλα </a:t>
            </a:r>
            <a:r>
              <a:rPr lang="el-GR" sz="3700" dirty="0"/>
              <a:t>ποσά στο πολεμικό ναυτικό και στην </a:t>
            </a:r>
            <a:r>
              <a:rPr lang="el-GR" sz="3700" dirty="0" smtClean="0"/>
              <a:t>εκκλησία. </a:t>
            </a:r>
            <a:r>
              <a:rPr lang="el-GR" sz="3700" dirty="0"/>
              <a:t>Επίσης δώρισε την ιδιωτική του κλινική δημιουργώντας έτσι το </a:t>
            </a:r>
            <a:r>
              <a:rPr lang="el-GR" sz="3700" dirty="0" err="1"/>
              <a:t>Γερουλάνειο</a:t>
            </a:r>
            <a:r>
              <a:rPr lang="el-GR" sz="3700" dirty="0"/>
              <a:t> ίδρυμα. </a:t>
            </a:r>
            <a:r>
              <a:rPr lang="el-GR" sz="3700" dirty="0" smtClean="0"/>
              <a:t> </a:t>
            </a:r>
            <a:endParaRPr lang="el-GR" dirty="0"/>
          </a:p>
        </p:txBody>
      </p:sp>
      <p:pic>
        <p:nvPicPr>
          <p:cNvPr id="4" name="3 - Εικόνα"/>
          <p:cNvPicPr/>
          <p:nvPr/>
        </p:nvPicPr>
        <p:blipFill>
          <a:blip r:embed="rId2" cstate="print"/>
          <a:srcRect/>
          <a:stretch>
            <a:fillRect/>
          </a:stretch>
        </p:blipFill>
        <p:spPr bwMode="auto">
          <a:xfrm>
            <a:off x="251520" y="1340768"/>
            <a:ext cx="1728192" cy="27363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576064"/>
          </a:xfrm>
        </p:spPr>
        <p:txBody>
          <a:bodyPr>
            <a:normAutofit fontScale="90000"/>
          </a:bodyPr>
          <a:lstStyle/>
          <a:p>
            <a:r>
              <a:rPr lang="el-GR" sz="4000" b="1" u="sng" dirty="0"/>
              <a:t>Γεώργιος Αβέρωφ (1818-1899)</a:t>
            </a:r>
            <a:r>
              <a:rPr lang="el-GR" sz="4000" dirty="0"/>
              <a:t> </a:t>
            </a:r>
            <a:r>
              <a:rPr lang="el-GR" dirty="0"/>
              <a:t/>
            </a:r>
            <a:br>
              <a:rPr lang="el-GR" dirty="0"/>
            </a:br>
            <a:endParaRPr lang="el-GR" dirty="0"/>
          </a:p>
        </p:txBody>
      </p:sp>
      <p:sp>
        <p:nvSpPr>
          <p:cNvPr id="3" name="2 - Θέση περιεχομένου"/>
          <p:cNvSpPr>
            <a:spLocks noGrp="1"/>
          </p:cNvSpPr>
          <p:nvPr>
            <p:ph idx="1"/>
          </p:nvPr>
        </p:nvSpPr>
        <p:spPr>
          <a:xfrm>
            <a:off x="3419872" y="1484784"/>
            <a:ext cx="5266928" cy="5184576"/>
          </a:xfrm>
        </p:spPr>
        <p:txBody>
          <a:bodyPr>
            <a:normAutofit fontScale="62500" lnSpcReduction="20000"/>
          </a:bodyPr>
          <a:lstStyle/>
          <a:p>
            <a:r>
              <a:rPr lang="el-GR" b="1" dirty="0" smtClean="0"/>
              <a:t>ΒΙΟΓΡΑΦΙΚΑ ΣΤΟΙΧΕΙΑ</a:t>
            </a:r>
            <a:r>
              <a:rPr lang="en-US" dirty="0" smtClean="0"/>
              <a:t>: </a:t>
            </a:r>
          </a:p>
          <a:p>
            <a:pPr marL="0" indent="0">
              <a:buNone/>
            </a:pPr>
            <a:r>
              <a:rPr lang="en-US" dirty="0" smtClean="0"/>
              <a:t>  </a:t>
            </a:r>
            <a:r>
              <a:rPr lang="el-GR" dirty="0" smtClean="0"/>
              <a:t>Ο </a:t>
            </a:r>
            <a:r>
              <a:rPr lang="el-GR" dirty="0"/>
              <a:t>Γεώργιος Αβέρωφ </a:t>
            </a:r>
            <a:r>
              <a:rPr lang="el-GR" dirty="0" smtClean="0"/>
              <a:t>γεννήθηκε στο Μέτσοβο το 1818. Μετανάστευσε στην Αίγυπτο, όπου και απέκτησε τεράστια περιουσία. Απεβίωσε στην Αλεξάνδρεια το 1899, σε ηλικία 81 ετών. Ανδριάντας του υπάρχει μπροστά από το Παναθηναϊκό Στάδιο. </a:t>
            </a:r>
          </a:p>
          <a:p>
            <a:pPr marL="0" indent="0">
              <a:buNone/>
            </a:pPr>
            <a:r>
              <a:rPr lang="el-GR" b="1" dirty="0"/>
              <a:t> </a:t>
            </a:r>
            <a:r>
              <a:rPr lang="el-GR" b="1" dirty="0" smtClean="0"/>
              <a:t>     ΕΥΕΡΓΕΣΙΕΣ</a:t>
            </a:r>
            <a:r>
              <a:rPr lang="en-US" b="1" dirty="0" smtClean="0"/>
              <a:t>:</a:t>
            </a:r>
          </a:p>
          <a:p>
            <a:pPr marL="0" indent="0">
              <a:buNone/>
            </a:pPr>
            <a:r>
              <a:rPr lang="en-US" dirty="0" smtClean="0"/>
              <a:t> </a:t>
            </a:r>
            <a:r>
              <a:rPr lang="el-GR" dirty="0" smtClean="0"/>
              <a:t> </a:t>
            </a:r>
            <a:r>
              <a:rPr lang="el-GR" dirty="0"/>
              <a:t>Με </a:t>
            </a:r>
            <a:r>
              <a:rPr lang="el-GR" dirty="0" smtClean="0"/>
              <a:t>τις δωρεές </a:t>
            </a:r>
            <a:r>
              <a:rPr lang="el-GR" dirty="0"/>
              <a:t>του </a:t>
            </a:r>
            <a:r>
              <a:rPr lang="el-GR" dirty="0" smtClean="0"/>
              <a:t>ιδρύθηκαν παρθεναγωγείο και νοσοκομείο στην Αλεξάνδρεια, ενώ αποπερατώθηκε το Πολυτεχνείο της Αθήνας.</a:t>
            </a:r>
          </a:p>
          <a:p>
            <a:pPr marL="0" indent="0">
              <a:buNone/>
            </a:pPr>
            <a:r>
              <a:rPr lang="el-GR" dirty="0" smtClean="0"/>
              <a:t>Επίσης με χρήματά του κτίστηκαν </a:t>
            </a:r>
            <a:r>
              <a:rPr lang="el-GR" dirty="0"/>
              <a:t>η Στρατιωτική Σχολή Ευελπίδων, οι φυλακές </a:t>
            </a:r>
            <a:r>
              <a:rPr lang="el-GR" dirty="0" smtClean="0"/>
              <a:t>Αβέρωφ </a:t>
            </a:r>
            <a:r>
              <a:rPr lang="el-GR" dirty="0"/>
              <a:t>και </a:t>
            </a:r>
            <a:r>
              <a:rPr lang="el-GR" dirty="0" err="1"/>
              <a:t>αναμαρμαρώθηκε</a:t>
            </a:r>
            <a:r>
              <a:rPr lang="el-GR" dirty="0"/>
              <a:t> το Παναθηναϊκό </a:t>
            </a:r>
            <a:r>
              <a:rPr lang="el-GR" dirty="0" smtClean="0"/>
              <a:t>Στάδιο. Βοήθησε στην ναυπήγηση του </a:t>
            </a:r>
            <a:r>
              <a:rPr lang="el-GR" dirty="0"/>
              <a:t>θωρηκτού «Αβέρωφ</a:t>
            </a:r>
            <a:r>
              <a:rPr lang="el-GR" dirty="0" smtClean="0"/>
              <a:t>», ναυαρχίδας </a:t>
            </a:r>
            <a:r>
              <a:rPr lang="el-GR" dirty="0"/>
              <a:t>του στόλου κατά τους Βαλκανικούς πολέμους. </a:t>
            </a:r>
          </a:p>
        </p:txBody>
      </p:sp>
      <p:pic>
        <p:nvPicPr>
          <p:cNvPr id="4" name="Picture 4" descr="C:\Users\sofii\Desktop\Νέος φάκελος\Georgios_Averof.jpg"/>
          <p:cNvPicPr/>
          <p:nvPr/>
        </p:nvPicPr>
        <p:blipFill>
          <a:blip r:embed="rId2" cstate="print"/>
          <a:srcRect/>
          <a:stretch>
            <a:fillRect/>
          </a:stretch>
        </p:blipFill>
        <p:spPr bwMode="auto">
          <a:xfrm>
            <a:off x="179512" y="1556792"/>
            <a:ext cx="3048000" cy="30243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432048"/>
          </a:xfrm>
        </p:spPr>
        <p:txBody>
          <a:bodyPr>
            <a:normAutofit fontScale="90000"/>
          </a:bodyPr>
          <a:lstStyle/>
          <a:p>
            <a:r>
              <a:rPr lang="el-GR" b="1" u="sng" dirty="0"/>
              <a:t>Οικογένεια </a:t>
            </a:r>
            <a:r>
              <a:rPr lang="el-GR" b="1" u="sng" dirty="0" err="1"/>
              <a:t>Παπαστράτου</a:t>
            </a:r>
            <a:r>
              <a:rPr lang="el-GR" dirty="0"/>
              <a:t/>
            </a:r>
            <a:br>
              <a:rPr lang="el-GR" dirty="0"/>
            </a:br>
            <a:endParaRPr lang="el-GR" dirty="0"/>
          </a:p>
        </p:txBody>
      </p:sp>
      <p:sp>
        <p:nvSpPr>
          <p:cNvPr id="3" name="2 - Θέση περιεχομένου"/>
          <p:cNvSpPr>
            <a:spLocks noGrp="1"/>
          </p:cNvSpPr>
          <p:nvPr>
            <p:ph idx="1"/>
          </p:nvPr>
        </p:nvSpPr>
        <p:spPr>
          <a:xfrm>
            <a:off x="611560" y="836712"/>
            <a:ext cx="8147248" cy="5832648"/>
          </a:xfrm>
        </p:spPr>
        <p:txBody>
          <a:bodyPr>
            <a:noAutofit/>
          </a:bodyPr>
          <a:lstStyle/>
          <a:p>
            <a:r>
              <a:rPr lang="el-GR" sz="2000" b="1" dirty="0" smtClean="0"/>
              <a:t>ΒΙΟΓΡΑΦΙΚΑ ΣΤΟΙΧΕΙΑ</a:t>
            </a:r>
            <a:r>
              <a:rPr lang="en-US" sz="2000" b="1" dirty="0" smtClean="0"/>
              <a:t>:</a:t>
            </a:r>
          </a:p>
          <a:p>
            <a:pPr marL="0" indent="0">
              <a:buNone/>
            </a:pPr>
            <a:r>
              <a:rPr lang="el-GR" sz="2000" dirty="0" smtClean="0"/>
              <a:t>Ο </a:t>
            </a:r>
            <a:r>
              <a:rPr lang="el-GR" sz="2000" dirty="0"/>
              <a:t>Ευάγγελος </a:t>
            </a:r>
            <a:r>
              <a:rPr lang="el-GR" sz="2000" dirty="0" err="1" smtClean="0"/>
              <a:t>Παπαστράτος</a:t>
            </a:r>
            <a:r>
              <a:rPr lang="el-GR" sz="2000" dirty="0" smtClean="0"/>
              <a:t>, </a:t>
            </a:r>
            <a:r>
              <a:rPr lang="el-GR" sz="2000" dirty="0"/>
              <a:t>ασχολήθηκε με το εμπόριο του </a:t>
            </a:r>
            <a:r>
              <a:rPr lang="el-GR" sz="2000" dirty="0" smtClean="0"/>
              <a:t>καπνού </a:t>
            </a:r>
            <a:r>
              <a:rPr lang="el-GR" sz="2000" dirty="0"/>
              <a:t>στις αρχές του 20ού αιώνα και έφτιαξε την πρώτη του εταιρεία "</a:t>
            </a:r>
            <a:r>
              <a:rPr lang="el-GR" sz="2000" dirty="0" err="1"/>
              <a:t>Παπαστράτος</a:t>
            </a:r>
            <a:r>
              <a:rPr lang="el-GR" sz="2000" dirty="0"/>
              <a:t> &amp; Αυγερινός". </a:t>
            </a:r>
            <a:r>
              <a:rPr lang="el-GR" sz="2000" dirty="0" smtClean="0"/>
              <a:t>Η </a:t>
            </a:r>
            <a:r>
              <a:rPr lang="el-GR" sz="2000" dirty="0"/>
              <a:t>εταιρεία της οικογένειας έγινε η σημαντικότερη βιομηχανία τσιγάρων της </a:t>
            </a:r>
            <a:r>
              <a:rPr lang="el-GR" sz="2000" dirty="0" smtClean="0"/>
              <a:t>χώρας.</a:t>
            </a:r>
          </a:p>
          <a:p>
            <a:pPr marL="0" indent="0">
              <a:buNone/>
            </a:pPr>
            <a:endParaRPr lang="el-GR" sz="2000" b="1" dirty="0" smtClean="0"/>
          </a:p>
          <a:p>
            <a:pPr marL="0" indent="0">
              <a:buNone/>
            </a:pPr>
            <a:r>
              <a:rPr lang="el-GR" sz="2000" b="1" dirty="0" smtClean="0"/>
              <a:t>ΕΥΕΡΓΕΣΙΕΣ</a:t>
            </a:r>
            <a:r>
              <a:rPr lang="en-US" sz="2000" b="1" dirty="0" smtClean="0"/>
              <a:t>:</a:t>
            </a:r>
            <a:endParaRPr lang="el-GR" sz="2000" dirty="0"/>
          </a:p>
          <a:p>
            <a:pPr marL="0" indent="0">
              <a:buNone/>
            </a:pPr>
            <a:r>
              <a:rPr lang="el-GR" sz="2000" b="1" dirty="0"/>
              <a:t> </a:t>
            </a:r>
            <a:r>
              <a:rPr lang="el-GR" sz="2000" dirty="0" smtClean="0"/>
              <a:t>Στις δωρεές-ευεργεσίες της οικογένειας </a:t>
            </a:r>
            <a:r>
              <a:rPr lang="el-GR" sz="2000" dirty="0" err="1" smtClean="0"/>
              <a:t>Παπαστράρου</a:t>
            </a:r>
            <a:r>
              <a:rPr lang="el-GR" sz="2000" dirty="0" smtClean="0"/>
              <a:t> περιλαμβάνονται η</a:t>
            </a:r>
            <a:r>
              <a:rPr lang="el-GR" sz="2000" dirty="0"/>
              <a:t> </a:t>
            </a:r>
            <a:r>
              <a:rPr lang="el-GR" sz="2000" i="1" dirty="0" err="1"/>
              <a:t>Παπαστράτειος</a:t>
            </a:r>
            <a:r>
              <a:rPr lang="el-GR" sz="2000" dirty="0"/>
              <a:t> Σχολή στην </a:t>
            </a:r>
            <a:r>
              <a:rPr lang="el-GR" sz="2000" dirty="0" smtClean="0"/>
              <a:t>Αθήνα, η</a:t>
            </a:r>
            <a:r>
              <a:rPr lang="el-GR" sz="2000" dirty="0"/>
              <a:t> </a:t>
            </a:r>
            <a:r>
              <a:rPr lang="el-GR" sz="2000" i="1" dirty="0"/>
              <a:t>Ηλεκτρική </a:t>
            </a:r>
            <a:r>
              <a:rPr lang="el-GR" sz="2000" i="1" dirty="0" smtClean="0"/>
              <a:t>Εταιρεία στο Αγρίνιο, που </a:t>
            </a:r>
            <a:r>
              <a:rPr lang="el-GR" sz="2000" dirty="0" smtClean="0"/>
              <a:t> </a:t>
            </a:r>
            <a:r>
              <a:rPr lang="el-GR" sz="2000" dirty="0" err="1" smtClean="0"/>
              <a:t>πρωτολειτούργησε</a:t>
            </a:r>
            <a:r>
              <a:rPr lang="el-GR" sz="2000" dirty="0" smtClean="0"/>
              <a:t> </a:t>
            </a:r>
            <a:r>
              <a:rPr lang="el-GR" sz="2000" dirty="0"/>
              <a:t>το </a:t>
            </a:r>
            <a:r>
              <a:rPr lang="el-GR" sz="2000" dirty="0" smtClean="0"/>
              <a:t>1928, το</a:t>
            </a:r>
            <a:r>
              <a:rPr lang="el-GR" sz="2000" dirty="0"/>
              <a:t> </a:t>
            </a:r>
            <a:r>
              <a:rPr lang="el-GR" sz="2000" dirty="0" err="1"/>
              <a:t>Παπαστράτειο</a:t>
            </a:r>
            <a:r>
              <a:rPr lang="el-GR" sz="2000" dirty="0"/>
              <a:t> δημοτικό </a:t>
            </a:r>
            <a:r>
              <a:rPr lang="el-GR" sz="2000" dirty="0" smtClean="0"/>
              <a:t>πάρκο, όπου στην </a:t>
            </a:r>
            <a:r>
              <a:rPr lang="el-GR" sz="2000" dirty="0"/>
              <a:t>κύρια είσοδο </a:t>
            </a:r>
            <a:r>
              <a:rPr lang="el-GR" sz="2000" dirty="0" smtClean="0"/>
              <a:t>του βρίσκονται </a:t>
            </a:r>
            <a:r>
              <a:rPr lang="el-GR" sz="2000" dirty="0"/>
              <a:t>και οι προτομές των </a:t>
            </a:r>
            <a:r>
              <a:rPr lang="el-GR" sz="2000" dirty="0" smtClean="0"/>
              <a:t>αδελφών, τα</a:t>
            </a:r>
            <a:r>
              <a:rPr lang="el-GR" sz="2000" dirty="0"/>
              <a:t> </a:t>
            </a:r>
            <a:r>
              <a:rPr lang="el-GR" sz="2000" i="1" dirty="0" err="1"/>
              <a:t>Παπαστράτεια</a:t>
            </a:r>
            <a:r>
              <a:rPr lang="el-GR" sz="2000" i="1" dirty="0"/>
              <a:t> </a:t>
            </a:r>
            <a:r>
              <a:rPr lang="el-GR" sz="2000" i="1" dirty="0" smtClean="0"/>
              <a:t>Εκπαιδευτήρια</a:t>
            </a:r>
            <a:r>
              <a:rPr lang="el-GR" sz="2000" dirty="0" smtClean="0"/>
              <a:t>, το</a:t>
            </a:r>
            <a:r>
              <a:rPr lang="el-GR" sz="2000" dirty="0"/>
              <a:t> Αρχαιολογικό Μουσείο της </a:t>
            </a:r>
            <a:r>
              <a:rPr lang="el-GR" sz="2000" dirty="0" smtClean="0"/>
              <a:t>πόλης, που </a:t>
            </a:r>
            <a:r>
              <a:rPr lang="el-GR" sz="2000" dirty="0"/>
              <a:t>στεγάστηκε σε κτίριο που δώρισαν οι αδελφοί </a:t>
            </a:r>
            <a:r>
              <a:rPr lang="el-GR" sz="2000" dirty="0" err="1" smtClean="0"/>
              <a:t>Παπαστράτου</a:t>
            </a:r>
            <a:r>
              <a:rPr lang="el-GR" sz="2000" dirty="0"/>
              <a:t> </a:t>
            </a:r>
            <a:r>
              <a:rPr lang="el-GR" sz="2000" dirty="0" smtClean="0"/>
              <a:t>και το</a:t>
            </a:r>
            <a:r>
              <a:rPr lang="el-GR" sz="2000" dirty="0"/>
              <a:t> </a:t>
            </a:r>
            <a:r>
              <a:rPr lang="el-GR" sz="2000" i="1" dirty="0" err="1"/>
              <a:t>Παπαστράτειο</a:t>
            </a:r>
            <a:r>
              <a:rPr lang="el-GR" sz="2000" i="1" dirty="0"/>
              <a:t> Μέγαρο</a:t>
            </a:r>
            <a:r>
              <a:rPr lang="el-GR" sz="2000" dirty="0"/>
              <a:t> της ΓΕΑ (Γυμναστική Εταιρεία Αγρινίου</a:t>
            </a:r>
            <a:r>
              <a:rPr lang="el-GR" sz="2000" dirty="0" smtClean="0"/>
              <a:t>). </a:t>
            </a:r>
            <a:endParaRPr lang="el-G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360040"/>
          </a:xfrm>
        </p:spPr>
        <p:txBody>
          <a:bodyPr>
            <a:normAutofit fontScale="90000"/>
          </a:bodyPr>
          <a:lstStyle/>
          <a:p>
            <a:r>
              <a:rPr lang="el-GR" b="1" u="sng" dirty="0"/>
              <a:t>Στέφανος Δέλτα (1863 - 1947)</a:t>
            </a:r>
            <a:r>
              <a:rPr lang="el-GR" dirty="0"/>
              <a:t/>
            </a:r>
            <a:br>
              <a:rPr lang="el-GR" dirty="0"/>
            </a:br>
            <a:endParaRPr lang="el-GR" dirty="0"/>
          </a:p>
        </p:txBody>
      </p:sp>
      <p:sp>
        <p:nvSpPr>
          <p:cNvPr id="3" name="2 - Θέση περιεχομένου"/>
          <p:cNvSpPr>
            <a:spLocks noGrp="1"/>
          </p:cNvSpPr>
          <p:nvPr>
            <p:ph idx="1"/>
          </p:nvPr>
        </p:nvSpPr>
        <p:spPr>
          <a:xfrm>
            <a:off x="179512" y="980728"/>
            <a:ext cx="8784976" cy="5616624"/>
          </a:xfrm>
        </p:spPr>
        <p:txBody>
          <a:bodyPr>
            <a:normAutofit fontScale="85000" lnSpcReduction="20000"/>
          </a:bodyPr>
          <a:lstStyle/>
          <a:p>
            <a:r>
              <a:rPr lang="el-GR" b="1" dirty="0" smtClean="0"/>
              <a:t>ΒΙΟΓΡΑΦΙΚΑ ΣΤΟΙΧΕΙΑ</a:t>
            </a:r>
            <a:r>
              <a:rPr lang="en-US" b="1" dirty="0" smtClean="0"/>
              <a:t>:</a:t>
            </a:r>
            <a:endParaRPr lang="el-GR" b="1" dirty="0" smtClean="0"/>
          </a:p>
          <a:p>
            <a:pPr marL="0" indent="0">
              <a:buNone/>
            </a:pPr>
            <a:r>
              <a:rPr lang="el-GR" dirty="0" smtClean="0"/>
              <a:t>Γεννήθηκε </a:t>
            </a:r>
            <a:r>
              <a:rPr lang="el-GR" dirty="0"/>
              <a:t>στην Κωνσταντινούπολη το 1863 </a:t>
            </a:r>
            <a:r>
              <a:rPr lang="el-GR" dirty="0" smtClean="0"/>
              <a:t>και φοίτησε </a:t>
            </a:r>
            <a:r>
              <a:rPr lang="el-GR" dirty="0"/>
              <a:t>στη Μεγάλη του Γένους </a:t>
            </a:r>
            <a:r>
              <a:rPr lang="el-GR" dirty="0" smtClean="0"/>
              <a:t>σχολή. Ασχολήθηκε </a:t>
            </a:r>
            <a:r>
              <a:rPr lang="el-GR" dirty="0"/>
              <a:t>με τις εμπορικές </a:t>
            </a:r>
            <a:r>
              <a:rPr lang="el-GR" dirty="0" smtClean="0"/>
              <a:t>επιχειρήσεις</a:t>
            </a:r>
            <a:r>
              <a:rPr lang="el-GR" dirty="0"/>
              <a:t> </a:t>
            </a:r>
            <a:r>
              <a:rPr lang="el-GR" dirty="0" smtClean="0"/>
              <a:t>ενώ πολέμησε </a:t>
            </a:r>
            <a:r>
              <a:rPr lang="el-GR" dirty="0"/>
              <a:t>στον ελληνοτουρκικό πόλεμο του </a:t>
            </a:r>
            <a:r>
              <a:rPr lang="el-GR" dirty="0" smtClean="0"/>
              <a:t>1897</a:t>
            </a:r>
            <a:r>
              <a:rPr lang="el-GR" dirty="0"/>
              <a:t>. Το 1916 επέστρεψε στην Ελλάδα και εγκαταστάθηκε μόνιμα στην </a:t>
            </a:r>
            <a:r>
              <a:rPr lang="el-GR" dirty="0" err="1" smtClean="0"/>
              <a:t>Κηφισιά.Απεβίωσε</a:t>
            </a:r>
            <a:r>
              <a:rPr lang="el-GR" dirty="0" smtClean="0"/>
              <a:t> </a:t>
            </a:r>
            <a:r>
              <a:rPr lang="el-GR" dirty="0"/>
              <a:t>το 1947 στην Αθήνα. Το φέρετρό του ήταν σκεπασμένο με την σημαία του Κολλεγίου Αθηνών. Δίπλα από το Κολλέγιο Αθηνών (στο Ψυχικό) υπάρχει δρόμος που φέρει το όνομά του.</a:t>
            </a:r>
          </a:p>
          <a:p>
            <a:pPr marL="0" indent="0">
              <a:buNone/>
            </a:pPr>
            <a:endParaRPr lang="el-GR" dirty="0" smtClean="0"/>
          </a:p>
          <a:p>
            <a:pPr marL="0" indent="0">
              <a:buNone/>
            </a:pPr>
            <a:r>
              <a:rPr lang="en-US" b="1" dirty="0" smtClean="0"/>
              <a:t>       </a:t>
            </a:r>
            <a:r>
              <a:rPr lang="el-GR" b="1" dirty="0" smtClean="0"/>
              <a:t>ΕΥΕΡΓΕΣΙΕΣ</a:t>
            </a:r>
            <a:r>
              <a:rPr lang="en-US" b="1" dirty="0" smtClean="0"/>
              <a:t>:</a:t>
            </a:r>
          </a:p>
          <a:p>
            <a:pPr marL="0" indent="0">
              <a:buNone/>
            </a:pPr>
            <a:r>
              <a:rPr lang="el-GR" dirty="0" smtClean="0"/>
              <a:t>Μαζί με τον Εμμανουήλ Μπενάκη θεωρούνται οι πατέρες του Κολλεγίου Αθηνών ενώ διετέλεσε αντιπρόεδρος και ευεργέτης του Ελληνικού Ερυθρού Σταυρού καθώς και πρόεδρος και ευεργέτης του ΠΙΚΠΑ.</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fontScale="90000"/>
          </a:bodyPr>
          <a:lstStyle/>
          <a:p>
            <a:r>
              <a:rPr lang="el-GR" sz="2700" b="1" u="sng" dirty="0" smtClean="0"/>
              <a:t>Στην</a:t>
            </a:r>
            <a:r>
              <a:rPr lang="el-GR" sz="2700" b="1" u="sng" baseline="0" dirty="0" smtClean="0"/>
              <a:t> παραπάνω εργασία εργάστηκαν οι μαθητές: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836712"/>
            <a:ext cx="2818656" cy="5472608"/>
          </a:xfrm>
        </p:spPr>
        <p:txBody>
          <a:bodyPr>
            <a:normAutofit lnSpcReduction="10000"/>
          </a:bodyPr>
          <a:lstStyle/>
          <a:p>
            <a:pPr>
              <a:buFont typeface="Wingdings" pitchFamily="2" charset="2"/>
              <a:buChar char="Ø"/>
            </a:pPr>
            <a:r>
              <a:rPr lang="el-GR" sz="1600" dirty="0" smtClean="0"/>
              <a:t>Ίρις </a:t>
            </a:r>
            <a:r>
              <a:rPr lang="el-GR" sz="1600" dirty="0" err="1" smtClean="0"/>
              <a:t>Μπακοπούλου</a:t>
            </a:r>
            <a:endParaRPr lang="el-GR" sz="1600" dirty="0" smtClean="0"/>
          </a:p>
          <a:p>
            <a:pPr>
              <a:buFont typeface="Wingdings" pitchFamily="2" charset="2"/>
              <a:buChar char="Ø"/>
            </a:pPr>
            <a:r>
              <a:rPr lang="el-GR" sz="1600" dirty="0" err="1" smtClean="0"/>
              <a:t>Λαμπαδάκη</a:t>
            </a:r>
            <a:r>
              <a:rPr lang="el-GR" sz="1600" dirty="0" smtClean="0"/>
              <a:t> Αλεξάνδρα</a:t>
            </a:r>
          </a:p>
          <a:p>
            <a:pPr>
              <a:buFont typeface="Wingdings" pitchFamily="2" charset="2"/>
              <a:buChar char="Ø"/>
            </a:pPr>
            <a:r>
              <a:rPr lang="el-GR" sz="1600" dirty="0" err="1" smtClean="0"/>
              <a:t>Μπούζης</a:t>
            </a:r>
            <a:r>
              <a:rPr lang="el-GR" sz="1600" dirty="0" smtClean="0"/>
              <a:t> Ιωσήφ</a:t>
            </a:r>
          </a:p>
          <a:p>
            <a:pPr>
              <a:buFont typeface="Wingdings" pitchFamily="2" charset="2"/>
              <a:buChar char="Ø"/>
            </a:pPr>
            <a:r>
              <a:rPr lang="el-GR" sz="1600" dirty="0" err="1" smtClean="0"/>
              <a:t>Νικολαϊδης</a:t>
            </a:r>
            <a:r>
              <a:rPr lang="el-GR" sz="1600" dirty="0" smtClean="0"/>
              <a:t> Σωτήρης </a:t>
            </a:r>
          </a:p>
          <a:p>
            <a:pPr>
              <a:buFont typeface="Wingdings" pitchFamily="2" charset="2"/>
              <a:buChar char="Ø"/>
            </a:pPr>
            <a:r>
              <a:rPr lang="el-GR" sz="1600" dirty="0" err="1" smtClean="0"/>
              <a:t>Λέλης</a:t>
            </a:r>
            <a:r>
              <a:rPr lang="el-GR" sz="1600" dirty="0" smtClean="0"/>
              <a:t> Θανάσης</a:t>
            </a:r>
          </a:p>
          <a:p>
            <a:pPr>
              <a:buFont typeface="Wingdings" pitchFamily="2" charset="2"/>
              <a:buChar char="Ø"/>
            </a:pPr>
            <a:r>
              <a:rPr lang="el-GR" sz="1600" dirty="0" err="1" smtClean="0"/>
              <a:t>Μητράκας</a:t>
            </a:r>
            <a:r>
              <a:rPr lang="el-GR" sz="1600" dirty="0" smtClean="0"/>
              <a:t> Γιάννης</a:t>
            </a:r>
          </a:p>
          <a:p>
            <a:pPr>
              <a:buFont typeface="Wingdings" pitchFamily="2" charset="2"/>
              <a:buChar char="Ø"/>
            </a:pPr>
            <a:r>
              <a:rPr lang="el-GR" sz="1600" dirty="0" err="1" smtClean="0"/>
              <a:t>Φιλιππούσης</a:t>
            </a:r>
            <a:r>
              <a:rPr lang="el-GR" sz="1600" dirty="0" smtClean="0"/>
              <a:t> Γιάννης</a:t>
            </a:r>
          </a:p>
          <a:p>
            <a:pPr>
              <a:buFont typeface="Wingdings" pitchFamily="2" charset="2"/>
              <a:buChar char="Ø"/>
            </a:pPr>
            <a:r>
              <a:rPr lang="el-GR" sz="1600" dirty="0" err="1" smtClean="0"/>
              <a:t>Φώτας</a:t>
            </a:r>
            <a:r>
              <a:rPr lang="el-GR" sz="1600" dirty="0" smtClean="0"/>
              <a:t> Κώστας</a:t>
            </a:r>
          </a:p>
          <a:p>
            <a:pPr>
              <a:buFont typeface="Wingdings" pitchFamily="2" charset="2"/>
              <a:buChar char="Ø"/>
            </a:pPr>
            <a:r>
              <a:rPr lang="el-GR" sz="1600" dirty="0" err="1" smtClean="0"/>
              <a:t>Φουρφουρή</a:t>
            </a:r>
            <a:r>
              <a:rPr lang="el-GR" sz="1600" dirty="0" smtClean="0"/>
              <a:t> Μελίνα</a:t>
            </a:r>
          </a:p>
          <a:p>
            <a:pPr>
              <a:buFont typeface="Wingdings" pitchFamily="2" charset="2"/>
              <a:buChar char="Ø"/>
            </a:pPr>
            <a:r>
              <a:rPr lang="el-GR" sz="1600" dirty="0" smtClean="0"/>
              <a:t>Μαχαίρας Αλέξανδρος</a:t>
            </a:r>
          </a:p>
          <a:p>
            <a:pPr>
              <a:buFont typeface="Wingdings" pitchFamily="2" charset="2"/>
              <a:buChar char="Ø"/>
            </a:pPr>
            <a:r>
              <a:rPr lang="el-GR" sz="1600" dirty="0" smtClean="0"/>
              <a:t>Μαραγκός Απόλλωνας</a:t>
            </a:r>
          </a:p>
          <a:p>
            <a:pPr>
              <a:buFont typeface="Wingdings" pitchFamily="2" charset="2"/>
              <a:buChar char="Ø"/>
            </a:pPr>
            <a:r>
              <a:rPr lang="el-GR" sz="1600" dirty="0" err="1" smtClean="0"/>
              <a:t>Μαστοροπούλου</a:t>
            </a:r>
            <a:r>
              <a:rPr lang="el-GR" sz="1600" dirty="0" smtClean="0"/>
              <a:t> Άννα</a:t>
            </a:r>
          </a:p>
          <a:p>
            <a:pPr>
              <a:buFont typeface="Wingdings" pitchFamily="2" charset="2"/>
              <a:buChar char="Ø"/>
            </a:pPr>
            <a:r>
              <a:rPr lang="el-GR" sz="1600" dirty="0" err="1" smtClean="0"/>
              <a:t>Μαντέλης</a:t>
            </a:r>
            <a:r>
              <a:rPr lang="el-GR" sz="1600" dirty="0" smtClean="0"/>
              <a:t> Σωτήρης</a:t>
            </a:r>
          </a:p>
          <a:p>
            <a:pPr>
              <a:buFont typeface="Wingdings" pitchFamily="2" charset="2"/>
              <a:buChar char="Ø"/>
            </a:pPr>
            <a:r>
              <a:rPr lang="el-GR" sz="1600" dirty="0" err="1" smtClean="0"/>
              <a:t>Λούτας</a:t>
            </a:r>
            <a:r>
              <a:rPr lang="el-GR" sz="1600" dirty="0" smtClean="0"/>
              <a:t> Δημήτρης</a:t>
            </a:r>
          </a:p>
          <a:p>
            <a:pPr>
              <a:buFont typeface="Wingdings" pitchFamily="2" charset="2"/>
              <a:buChar char="Ø"/>
            </a:pPr>
            <a:r>
              <a:rPr lang="el-GR" sz="1600" dirty="0" err="1" smtClean="0"/>
              <a:t>Τσεριώνης</a:t>
            </a:r>
            <a:r>
              <a:rPr lang="el-GR" sz="1600" dirty="0" smtClean="0"/>
              <a:t> Γιάννης</a:t>
            </a:r>
          </a:p>
          <a:p>
            <a:pPr>
              <a:buFont typeface="Wingdings" pitchFamily="2" charset="2"/>
              <a:buChar char="Ø"/>
            </a:pPr>
            <a:r>
              <a:rPr lang="el-GR" sz="1600" dirty="0" smtClean="0"/>
              <a:t>Φιλίππου </a:t>
            </a:r>
            <a:r>
              <a:rPr lang="el-GR" sz="1600" dirty="0" err="1" smtClean="0"/>
              <a:t>Μιχαέλα</a:t>
            </a:r>
            <a:endParaRPr lang="el-GR" sz="1600" dirty="0" smtClean="0"/>
          </a:p>
          <a:p>
            <a:pPr>
              <a:buFont typeface="Wingdings" pitchFamily="2" charset="2"/>
              <a:buChar char="Ø"/>
            </a:pPr>
            <a:r>
              <a:rPr lang="el-GR" sz="1600" dirty="0" err="1" smtClean="0"/>
              <a:t>Φιλόππουλος</a:t>
            </a:r>
            <a:r>
              <a:rPr lang="el-GR" sz="1600" dirty="0" smtClean="0"/>
              <a:t> Κωστής</a:t>
            </a:r>
          </a:p>
          <a:p>
            <a:pPr>
              <a:buFont typeface="Wingdings" pitchFamily="2" charset="2"/>
              <a:buChar char="Ø"/>
            </a:pPr>
            <a:r>
              <a:rPr lang="el-GR" sz="1600" dirty="0" err="1" smtClean="0"/>
              <a:t>Τσιμπέρης</a:t>
            </a:r>
            <a:r>
              <a:rPr lang="el-GR" sz="1600" dirty="0" smtClean="0"/>
              <a:t> Θωμάς</a:t>
            </a:r>
          </a:p>
          <a:p>
            <a:pPr>
              <a:buFont typeface="Wingdings" pitchFamily="2" charset="2"/>
              <a:buChar char="Ø"/>
            </a:pPr>
            <a:r>
              <a:rPr lang="el-GR" sz="1600" dirty="0" smtClean="0"/>
              <a:t>Ράπτης Πάνος</a:t>
            </a:r>
            <a:endParaRPr lang="el-GR" sz="1600" dirty="0"/>
          </a:p>
        </p:txBody>
      </p:sp>
      <p:sp>
        <p:nvSpPr>
          <p:cNvPr id="4" name="3 - Ορθογώνιο"/>
          <p:cNvSpPr/>
          <p:nvPr/>
        </p:nvSpPr>
        <p:spPr>
          <a:xfrm>
            <a:off x="3923928" y="1052736"/>
            <a:ext cx="4572000" cy="1200329"/>
          </a:xfrm>
          <a:prstGeom prst="rect">
            <a:avLst/>
          </a:prstGeom>
        </p:spPr>
        <p:txBody>
          <a:bodyPr wrap="square">
            <a:spAutoFit/>
          </a:bodyPr>
          <a:lstStyle/>
          <a:p>
            <a:r>
              <a:rPr lang="el-GR" u="sng" dirty="0" smtClean="0"/>
              <a:t>Πηγές:</a:t>
            </a:r>
            <a:endParaRPr lang="en-US" u="sng" baseline="0" dirty="0" smtClean="0"/>
          </a:p>
          <a:p>
            <a:r>
              <a:rPr lang="en-US" b="1" u="sng" baseline="0" dirty="0" smtClean="0"/>
              <a:t>www.wikipedia.com </a:t>
            </a:r>
          </a:p>
          <a:p>
            <a:r>
              <a:rPr lang="el-GR" b="1" i="1" u="sng" dirty="0" err="1" smtClean="0"/>
              <a:t>εγκυκλοπαίδια</a:t>
            </a:r>
            <a:r>
              <a:rPr lang="el-GR" b="1" i="1" u="sng" dirty="0" smtClean="0"/>
              <a:t> </a:t>
            </a:r>
            <a:r>
              <a:rPr lang="el-GR" b="1" i="1" u="sng" dirty="0"/>
              <a:t>«Η δομή»</a:t>
            </a:r>
            <a:endParaRPr lang="en-US" b="1" i="1" u="sng" dirty="0"/>
          </a:p>
          <a:p>
            <a:r>
              <a:rPr lang="en-US" b="1" i="1" u="sng" dirty="0">
                <a:hlinkClick r:id="rId3"/>
              </a:rPr>
              <a:t>www</a:t>
            </a:r>
            <a:r>
              <a:rPr lang="el-GR" b="1" i="1" u="sng" dirty="0">
                <a:hlinkClick r:id="rId3"/>
              </a:rPr>
              <a:t>.</a:t>
            </a:r>
            <a:r>
              <a:rPr lang="en-US" b="1" i="1" u="sng" dirty="0" err="1">
                <a:hlinkClick r:id="rId3"/>
              </a:rPr>
              <a:t>benaki</a:t>
            </a:r>
            <a:r>
              <a:rPr lang="el-GR" b="1" i="1" u="sng" dirty="0">
                <a:hlinkClick r:id="rId3"/>
              </a:rPr>
              <a:t>.</a:t>
            </a:r>
            <a:r>
              <a:rPr lang="en-US" b="1" i="1" u="sng" dirty="0" err="1">
                <a:hlinkClick r:id="rId3"/>
              </a:rPr>
              <a:t>gr</a:t>
            </a:r>
            <a:endParaRPr lang="el-GR"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720080"/>
          </a:xfrm>
        </p:spPr>
        <p:txBody>
          <a:bodyPr>
            <a:normAutofit fontScale="90000"/>
          </a:bodyPr>
          <a:lstStyle/>
          <a:p>
            <a:r>
              <a:rPr lang="el-GR" sz="4000" b="1" u="sng" dirty="0"/>
              <a:t>Ιωάννης Βαρβάκης </a:t>
            </a:r>
            <a:r>
              <a:rPr lang="el-GR" sz="4000" b="1" u="sng" dirty="0" smtClean="0"/>
              <a:t>(</a:t>
            </a:r>
            <a:r>
              <a:rPr lang="en-US" sz="4000" b="1" u="sng" dirty="0" smtClean="0"/>
              <a:t>1</a:t>
            </a:r>
            <a:r>
              <a:rPr lang="el-GR" sz="4000" b="1" u="sng" dirty="0" smtClean="0"/>
              <a:t>750 –1825</a:t>
            </a:r>
            <a:r>
              <a:rPr lang="el-GR" sz="4000" b="1" u="sng" dirty="0"/>
              <a:t>)</a:t>
            </a:r>
            <a:r>
              <a:rPr lang="el-GR" dirty="0"/>
              <a:t/>
            </a:r>
            <a:br>
              <a:rPr lang="el-GR" dirty="0"/>
            </a:br>
            <a:endParaRPr lang="el-GR" dirty="0"/>
          </a:p>
        </p:txBody>
      </p:sp>
      <p:sp>
        <p:nvSpPr>
          <p:cNvPr id="3" name="2 - Θέση περιεχομένου"/>
          <p:cNvSpPr>
            <a:spLocks noGrp="1"/>
          </p:cNvSpPr>
          <p:nvPr>
            <p:ph idx="1"/>
          </p:nvPr>
        </p:nvSpPr>
        <p:spPr>
          <a:xfrm>
            <a:off x="2411760" y="1124744"/>
            <a:ext cx="6275040" cy="5400600"/>
          </a:xfrm>
        </p:spPr>
        <p:txBody>
          <a:bodyPr>
            <a:normAutofit fontScale="70000" lnSpcReduction="20000"/>
          </a:bodyPr>
          <a:lstStyle/>
          <a:p>
            <a:r>
              <a:rPr lang="el-GR" b="1" dirty="0"/>
              <a:t>ΒΙΟΓΡΑΦΙΚΑ ΣΤΟΙΧΕΙΑ: </a:t>
            </a:r>
            <a:endParaRPr lang="el-GR" b="1" dirty="0" smtClean="0"/>
          </a:p>
          <a:p>
            <a:pPr marL="0" indent="0">
              <a:buNone/>
            </a:pPr>
            <a:r>
              <a:rPr lang="el-GR" dirty="0" smtClean="0"/>
              <a:t>Ο Ιωάννης Βαρβάκης ήταν γιος του Ψαριανού </a:t>
            </a:r>
            <a:r>
              <a:rPr lang="el-GR" dirty="0"/>
              <a:t>καραβοκύρη Ανδρέα </a:t>
            </a:r>
            <a:r>
              <a:rPr lang="el-GR" dirty="0" err="1" smtClean="0"/>
              <a:t>Λεοντίδη</a:t>
            </a:r>
            <a:r>
              <a:rPr lang="el-GR" dirty="0" smtClean="0"/>
              <a:t> και  </a:t>
            </a:r>
            <a:r>
              <a:rPr lang="el-GR" dirty="0"/>
              <a:t>οφείλει το επώνυμό του στο </a:t>
            </a:r>
            <a:r>
              <a:rPr lang="el-GR" dirty="0" err="1"/>
              <a:t>βαρβάκι</a:t>
            </a:r>
            <a:r>
              <a:rPr lang="el-GR" dirty="0"/>
              <a:t> (είδος γερακιού</a:t>
            </a:r>
            <a:r>
              <a:rPr lang="el-GR" dirty="0" smtClean="0"/>
              <a:t>), λόγω της ορμητικότητας  </a:t>
            </a:r>
            <a:r>
              <a:rPr lang="el-GR" dirty="0"/>
              <a:t>του χαρακτήρα του. </a:t>
            </a:r>
          </a:p>
          <a:p>
            <a:pPr marL="0" indent="0">
              <a:buNone/>
            </a:pPr>
            <a:r>
              <a:rPr lang="el-GR" dirty="0" smtClean="0"/>
              <a:t>Ήταν επιτυχημένος έμπορος και επιχειρηματίας στην περιοχή της Κασπίας Θάλασσας. Απεβίωσε το 1825, σε ηλικία 75 ετών. Ενταφιάστηκε στην  Ζάκυνθο, ενώ υπάρχει ανδριάντας του στον κήπο του Ζαππείου. </a:t>
            </a:r>
            <a:r>
              <a:rPr lang="el-GR" b="1" dirty="0" smtClean="0"/>
              <a:t>ΕΥΕΡΓΕΣΙΕΣ</a:t>
            </a:r>
            <a:r>
              <a:rPr lang="en-US" b="1" dirty="0" smtClean="0"/>
              <a:t>:</a:t>
            </a:r>
          </a:p>
          <a:p>
            <a:pPr marL="0" indent="0">
              <a:buNone/>
            </a:pPr>
            <a:r>
              <a:rPr lang="en-US" b="1" dirty="0"/>
              <a:t> </a:t>
            </a:r>
            <a:r>
              <a:rPr lang="en-US" b="1" dirty="0" smtClean="0"/>
              <a:t>         </a:t>
            </a:r>
            <a:r>
              <a:rPr lang="el-GR" dirty="0" smtClean="0"/>
              <a:t>Προσέφερε </a:t>
            </a:r>
            <a:r>
              <a:rPr lang="el-GR" dirty="0"/>
              <a:t>150.000 ρούβλια για την </a:t>
            </a:r>
            <a:r>
              <a:rPr lang="en-US" dirty="0" smtClean="0"/>
              <a:t> </a:t>
            </a:r>
            <a:r>
              <a:rPr lang="el-GR" dirty="0" smtClean="0"/>
              <a:t>ίδρυση </a:t>
            </a:r>
            <a:r>
              <a:rPr lang="el-GR" dirty="0"/>
              <a:t>Ανώτερης Ελληνικής Σχολής στην Οδησσό (1818</a:t>
            </a:r>
            <a:r>
              <a:rPr lang="el-GR" dirty="0" smtClean="0"/>
              <a:t>), και σημαντικά ποσά για την οικονομική ενίσχυση </a:t>
            </a:r>
            <a:r>
              <a:rPr lang="el-GR" dirty="0"/>
              <a:t>της </a:t>
            </a:r>
            <a:r>
              <a:rPr lang="el-GR" dirty="0" err="1"/>
              <a:t>Φιλομούσου</a:t>
            </a:r>
            <a:r>
              <a:rPr lang="el-GR" dirty="0"/>
              <a:t> </a:t>
            </a:r>
            <a:r>
              <a:rPr lang="el-GR" dirty="0" smtClean="0"/>
              <a:t>Εταιρείας και του Γυμνασίου της Χίου. Κατά την διάρκεια της επανάστασης αλλά και μετά, βοήθησε με διάφορους τρόπους για την ελευθερία και την γενικότερη πρόοδο του γένους. Σε αυτόν οφείλεται η ανέγερση διδακτηρίου στο χώρο που βρίσκεται σήμερα η </a:t>
            </a:r>
            <a:r>
              <a:rPr lang="el-GR" dirty="0" err="1" smtClean="0"/>
              <a:t>Βαραβάκειος</a:t>
            </a:r>
            <a:r>
              <a:rPr lang="el-GR" dirty="0" smtClean="0"/>
              <a:t> Αγορά. </a:t>
            </a:r>
            <a:endParaRPr lang="el-GR" dirty="0"/>
          </a:p>
        </p:txBody>
      </p:sp>
      <p:pic>
        <p:nvPicPr>
          <p:cNvPr id="4" name="3 - Εικόνα"/>
          <p:cNvPicPr/>
          <p:nvPr/>
        </p:nvPicPr>
        <p:blipFill>
          <a:blip r:embed="rId2" cstate="print"/>
          <a:srcRect/>
          <a:stretch>
            <a:fillRect/>
          </a:stretch>
        </p:blipFill>
        <p:spPr bwMode="auto">
          <a:xfrm>
            <a:off x="179512" y="1412776"/>
            <a:ext cx="2088232" cy="273630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44016"/>
          </a:xfrm>
        </p:spPr>
        <p:txBody>
          <a:bodyPr>
            <a:normAutofit fontScale="90000"/>
          </a:bodyPr>
          <a:lstStyle/>
          <a:p>
            <a:r>
              <a:rPr lang="el-GR" sz="4000" b="1" u="sng" dirty="0"/>
              <a:t>Γεώργιος </a:t>
            </a:r>
            <a:r>
              <a:rPr lang="el-GR" sz="4000" b="1" u="sng" dirty="0" err="1" smtClean="0"/>
              <a:t>Δρομοκαϊτης</a:t>
            </a:r>
            <a:r>
              <a:rPr lang="el-GR" sz="4000" b="1" u="sng" dirty="0" smtClean="0"/>
              <a:t> </a:t>
            </a:r>
            <a:r>
              <a:rPr lang="el-GR" sz="4000" b="1" u="sng" dirty="0"/>
              <a:t>(19</a:t>
            </a:r>
            <a:r>
              <a:rPr lang="el-GR" sz="4000" b="1" u="sng" baseline="30000" dirty="0"/>
              <a:t>ος</a:t>
            </a:r>
            <a:r>
              <a:rPr lang="el-GR" sz="4000" b="1" u="sng" dirty="0"/>
              <a:t> αι. – 1880)</a:t>
            </a:r>
            <a:r>
              <a:rPr lang="el-GR" dirty="0"/>
              <a:t/>
            </a:r>
            <a:br>
              <a:rPr lang="el-GR" dirty="0"/>
            </a:br>
            <a:endParaRPr lang="el-GR" dirty="0"/>
          </a:p>
        </p:txBody>
      </p:sp>
      <p:sp>
        <p:nvSpPr>
          <p:cNvPr id="3" name="2 - Θέση περιεχομένου"/>
          <p:cNvSpPr>
            <a:spLocks noGrp="1"/>
          </p:cNvSpPr>
          <p:nvPr>
            <p:ph idx="1"/>
          </p:nvPr>
        </p:nvSpPr>
        <p:spPr>
          <a:xfrm>
            <a:off x="2987824" y="980728"/>
            <a:ext cx="5698976" cy="5256584"/>
          </a:xfrm>
        </p:spPr>
        <p:txBody>
          <a:bodyPr>
            <a:normAutofit fontScale="85000" lnSpcReduction="20000"/>
          </a:bodyPr>
          <a:lstStyle/>
          <a:p>
            <a:r>
              <a:rPr lang="el-GR" b="1" dirty="0" smtClean="0"/>
              <a:t>ΒΙΟΓΡΑΦΙΚΑ ΣΤΟΙΧΕΙΑ</a:t>
            </a:r>
            <a:r>
              <a:rPr lang="en-US" b="1" dirty="0" smtClean="0"/>
              <a:t>:</a:t>
            </a:r>
          </a:p>
          <a:p>
            <a:pPr marL="0" indent="0">
              <a:buNone/>
            </a:pPr>
            <a:r>
              <a:rPr lang="el-GR" dirty="0" smtClean="0"/>
              <a:t>Ο </a:t>
            </a:r>
            <a:r>
              <a:rPr lang="el-GR" dirty="0"/>
              <a:t>Γεώργιος </a:t>
            </a:r>
            <a:r>
              <a:rPr lang="el-GR" dirty="0" err="1"/>
              <a:t>Δρομοκαϊτης</a:t>
            </a:r>
            <a:r>
              <a:rPr lang="el-GR" dirty="0"/>
              <a:t> γεννήθηκε στη Χίο στις αρχές του 19</a:t>
            </a:r>
            <a:r>
              <a:rPr lang="el-GR" baseline="30000" dirty="0"/>
              <a:t>ου</a:t>
            </a:r>
            <a:r>
              <a:rPr lang="el-GR" dirty="0"/>
              <a:t> </a:t>
            </a:r>
            <a:r>
              <a:rPr lang="el-GR" dirty="0" smtClean="0"/>
              <a:t>αιώνα και ήταν απόγονος παλαιάς βυζαντινής οικογενείας. Ασχολήθηκε με το εμπόριο, από το οποίο αποκόμισε μεγάλα κέρδη. Απεβίωσε το 1880 στην Χίο. </a:t>
            </a:r>
          </a:p>
          <a:p>
            <a:r>
              <a:rPr lang="el-GR" b="1" dirty="0" smtClean="0"/>
              <a:t>ΕΥΕΡΓΕΣΙΕΣ</a:t>
            </a:r>
            <a:r>
              <a:rPr lang="en-US" b="1" dirty="0" smtClean="0"/>
              <a:t>: </a:t>
            </a:r>
            <a:r>
              <a:rPr lang="el-GR" dirty="0" smtClean="0"/>
              <a:t>Κληροδότησε την περιουσία του σε φιλανθρωπικά ιδρύματα. Με χρήματά του ιδρύθηκε και λειτουργεί το </a:t>
            </a:r>
            <a:r>
              <a:rPr lang="el-GR" dirty="0" err="1"/>
              <a:t>Δρομοκαϊτειο</a:t>
            </a:r>
            <a:r>
              <a:rPr lang="el-GR" dirty="0"/>
              <a:t> Ψυχιατρικό </a:t>
            </a:r>
            <a:r>
              <a:rPr lang="el-GR" dirty="0" smtClean="0"/>
              <a:t>Θεραπευτήριο, το οποίο περιθάλπει δωρεάν </a:t>
            </a:r>
            <a:r>
              <a:rPr lang="el-GR" dirty="0"/>
              <a:t>άπορους ψυχικά </a:t>
            </a:r>
            <a:r>
              <a:rPr lang="el-GR" dirty="0" smtClean="0"/>
              <a:t>ασθενείς.</a:t>
            </a:r>
            <a:endParaRPr lang="el-GR" dirty="0"/>
          </a:p>
          <a:p>
            <a:endParaRPr lang="el-GR" dirty="0"/>
          </a:p>
        </p:txBody>
      </p:sp>
      <p:pic>
        <p:nvPicPr>
          <p:cNvPr id="4" name="3 - Εικόνα"/>
          <p:cNvPicPr/>
          <p:nvPr/>
        </p:nvPicPr>
        <p:blipFill>
          <a:blip r:embed="rId2" cstate="print"/>
          <a:srcRect/>
          <a:stretch>
            <a:fillRect/>
          </a:stretch>
        </p:blipFill>
        <p:spPr bwMode="auto">
          <a:xfrm>
            <a:off x="179512" y="1628800"/>
            <a:ext cx="2592288" cy="28083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008"/>
          </a:xfrm>
        </p:spPr>
        <p:txBody>
          <a:bodyPr>
            <a:normAutofit fontScale="90000"/>
          </a:bodyPr>
          <a:lstStyle/>
          <a:p>
            <a:r>
              <a:rPr lang="el-GR" sz="4000" b="1" u="sng" dirty="0"/>
              <a:t>Βασίλειος </a:t>
            </a:r>
            <a:r>
              <a:rPr lang="el-GR" sz="4000" b="1" u="sng" dirty="0" err="1"/>
              <a:t>Σιβιτανίδης</a:t>
            </a:r>
            <a:r>
              <a:rPr lang="el-GR" sz="4000" b="1" u="sng" dirty="0"/>
              <a:t> (1830-1921) </a:t>
            </a:r>
            <a:r>
              <a:rPr lang="el-GR" dirty="0"/>
              <a:t/>
            </a:r>
            <a:br>
              <a:rPr lang="el-GR" dirty="0"/>
            </a:br>
            <a:endParaRPr lang="el-GR" dirty="0"/>
          </a:p>
        </p:txBody>
      </p:sp>
      <p:sp>
        <p:nvSpPr>
          <p:cNvPr id="3" name="2 - Θέση περιεχομένου"/>
          <p:cNvSpPr>
            <a:spLocks noGrp="1"/>
          </p:cNvSpPr>
          <p:nvPr>
            <p:ph idx="1"/>
          </p:nvPr>
        </p:nvSpPr>
        <p:spPr>
          <a:xfrm>
            <a:off x="457200" y="1124744"/>
            <a:ext cx="8229600" cy="5184576"/>
          </a:xfrm>
        </p:spPr>
        <p:txBody>
          <a:bodyPr>
            <a:normAutofit fontScale="92500" lnSpcReduction="20000"/>
          </a:bodyPr>
          <a:lstStyle/>
          <a:p>
            <a:r>
              <a:rPr lang="el-GR" b="1" dirty="0" smtClean="0"/>
              <a:t>ΒΙΟΓΡΑΦΙΚΑ ΣΤΟΙΧΕΙΑ</a:t>
            </a:r>
            <a:r>
              <a:rPr lang="en-US" b="1" dirty="0" smtClean="0"/>
              <a:t>:</a:t>
            </a:r>
            <a:endParaRPr lang="el-GR" b="1" dirty="0" smtClean="0"/>
          </a:p>
          <a:p>
            <a:pPr marL="0" indent="0">
              <a:buNone/>
            </a:pPr>
            <a:r>
              <a:rPr lang="el-GR" dirty="0" smtClean="0"/>
              <a:t>Ο </a:t>
            </a:r>
            <a:r>
              <a:rPr lang="el-GR" dirty="0"/>
              <a:t>Βασίλειος </a:t>
            </a:r>
            <a:r>
              <a:rPr lang="el-GR" dirty="0" err="1"/>
              <a:t>Σιβιτανίδης</a:t>
            </a:r>
            <a:r>
              <a:rPr lang="el-GR" dirty="0"/>
              <a:t>, </a:t>
            </a:r>
            <a:r>
              <a:rPr lang="el-GR" dirty="0" smtClean="0"/>
              <a:t>γεννήθηκε στην Αλεξάνδρεια </a:t>
            </a:r>
            <a:r>
              <a:rPr lang="el-GR" dirty="0"/>
              <a:t>της Αιγύπτου το </a:t>
            </a:r>
            <a:r>
              <a:rPr lang="el-GR" dirty="0" smtClean="0"/>
              <a:t>1830. Ασχολήθηκε με το εμπόριο, μέσω του οποίου απέκτησε μεγάλη περιουσία. Απεβίωσε το 1921 σε ηλικία 91 ετών..</a:t>
            </a:r>
            <a:endParaRPr lang="el-GR" dirty="0"/>
          </a:p>
          <a:p>
            <a:r>
              <a:rPr lang="el-GR" b="1" dirty="0"/>
              <a:t>ΕΥΕΡΓΕΣΙΕΣ</a:t>
            </a:r>
            <a:r>
              <a:rPr lang="en-US" b="1" dirty="0" smtClean="0"/>
              <a:t>:</a:t>
            </a:r>
          </a:p>
          <a:p>
            <a:pPr marL="0" indent="0">
              <a:buNone/>
            </a:pPr>
            <a:r>
              <a:rPr lang="el-GR" dirty="0" smtClean="0"/>
              <a:t>Το </a:t>
            </a:r>
            <a:r>
              <a:rPr lang="el-GR" dirty="0"/>
              <a:t>κληροδότημα </a:t>
            </a:r>
            <a:r>
              <a:rPr lang="el-GR" dirty="0" smtClean="0"/>
              <a:t>του χρησιμοποιήθηκε </a:t>
            </a:r>
            <a:r>
              <a:rPr lang="el-GR" dirty="0"/>
              <a:t>για την ίδρυση και συντήρηση Τεχνικής </a:t>
            </a:r>
            <a:r>
              <a:rPr lang="el-GR" dirty="0" smtClean="0"/>
              <a:t>Σχολής, με την επωνυμία </a:t>
            </a:r>
            <a:r>
              <a:rPr lang="el-GR" dirty="0"/>
              <a:t>«</a:t>
            </a:r>
            <a:r>
              <a:rPr lang="el-GR" dirty="0" err="1"/>
              <a:t>Σιβιτανίδειος</a:t>
            </a:r>
            <a:r>
              <a:rPr lang="el-GR" dirty="0"/>
              <a:t> Σχολή Τεχνών και Επαγγελμάτων</a:t>
            </a:r>
            <a:r>
              <a:rPr lang="el-GR" dirty="0" smtClean="0"/>
              <a:t>», η οποία διέθετε οικοτροφείο, </a:t>
            </a:r>
            <a:r>
              <a:rPr lang="el-GR" dirty="0"/>
              <a:t>στο οποίο στεγαζόταν και σιτιζόταν μεγάλος αριθμός απόρων μαθητών της</a:t>
            </a:r>
            <a:r>
              <a:rPr lang="el-GR" dirty="0" smtClean="0"/>
              <a:t>.</a:t>
            </a:r>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288032"/>
          </a:xfrm>
        </p:spPr>
        <p:txBody>
          <a:bodyPr>
            <a:normAutofit fontScale="90000"/>
          </a:bodyPr>
          <a:lstStyle/>
          <a:p>
            <a:r>
              <a:rPr lang="el-GR" sz="4000" b="1" u="sng" dirty="0"/>
              <a:t>Κωνσταντίνος (1857-1951) και Αναστάσιος ( ; - 1934) </a:t>
            </a:r>
            <a:r>
              <a:rPr lang="el-GR" sz="4000" b="1" u="sng" dirty="0" err="1"/>
              <a:t>Σισμάνογλου</a:t>
            </a:r>
            <a:r>
              <a:rPr lang="el-GR" dirty="0"/>
              <a:t/>
            </a:r>
            <a:br>
              <a:rPr lang="el-GR" dirty="0"/>
            </a:br>
            <a:endParaRPr lang="el-GR" dirty="0"/>
          </a:p>
        </p:txBody>
      </p:sp>
      <p:sp>
        <p:nvSpPr>
          <p:cNvPr id="3" name="2 - Θέση περιεχομένου"/>
          <p:cNvSpPr>
            <a:spLocks noGrp="1"/>
          </p:cNvSpPr>
          <p:nvPr>
            <p:ph idx="1"/>
          </p:nvPr>
        </p:nvSpPr>
        <p:spPr>
          <a:xfrm>
            <a:off x="323528" y="1412776"/>
            <a:ext cx="8363272" cy="5112568"/>
          </a:xfrm>
        </p:spPr>
        <p:txBody>
          <a:bodyPr>
            <a:normAutofit fontScale="70000" lnSpcReduction="20000"/>
          </a:bodyPr>
          <a:lstStyle/>
          <a:p>
            <a:r>
              <a:rPr lang="el-GR" b="1" dirty="0" smtClean="0"/>
              <a:t>ΒΙΟΓΡΑΦΙΚΑ ΣΤΟΙΧΕΙΑ</a:t>
            </a:r>
            <a:r>
              <a:rPr lang="en-US" b="1" dirty="0" smtClean="0"/>
              <a:t>:</a:t>
            </a:r>
          </a:p>
          <a:p>
            <a:pPr marL="0" indent="0">
              <a:buNone/>
            </a:pPr>
            <a:r>
              <a:rPr lang="el-GR" dirty="0" smtClean="0"/>
              <a:t>Ήταν ομογενείς </a:t>
            </a:r>
            <a:r>
              <a:rPr lang="el-GR" dirty="0"/>
              <a:t>επιχειρηματίες, υιοί του </a:t>
            </a:r>
            <a:r>
              <a:rPr lang="el-GR" dirty="0" smtClean="0"/>
              <a:t>επιχειρηματία </a:t>
            </a:r>
            <a:r>
              <a:rPr lang="el-GR" dirty="0"/>
              <a:t>και ευεργέτη Ιωάννου </a:t>
            </a:r>
            <a:r>
              <a:rPr lang="el-GR" dirty="0" err="1" smtClean="0"/>
              <a:t>Σισμάνογλου</a:t>
            </a:r>
            <a:r>
              <a:rPr lang="el-GR" dirty="0" smtClean="0"/>
              <a:t>, από την Κωνσταντινούπολη. Όπως ήταν φυσικό, ακολούθησαν το οικογενειακό επάγγελμα και εξελίχθηκαν σε σημαντικές προσωπικότητες της Πόλης. Ο Αναστάσιος απεβίωσε το 1934, ενώ ο αδερφός του, Κωνσταντίνος αρκετά χρόνια αργότερα, το 1951.</a:t>
            </a:r>
          </a:p>
          <a:p>
            <a:pPr marL="0" indent="0">
              <a:buNone/>
            </a:pPr>
            <a:r>
              <a:rPr lang="el-GR" b="1" dirty="0" smtClean="0"/>
              <a:t>ΕΥΕΡΓΕΣΙΕΣ</a:t>
            </a:r>
            <a:r>
              <a:rPr lang="en-US" b="1" dirty="0" smtClean="0"/>
              <a:t>:</a:t>
            </a:r>
          </a:p>
          <a:p>
            <a:pPr marL="0" indent="0">
              <a:buNone/>
            </a:pPr>
            <a:r>
              <a:rPr lang="el-GR" dirty="0" smtClean="0"/>
              <a:t>Σημαντικότερη προσφορά τους, μεταξύ άλλων, ήταν το </a:t>
            </a:r>
            <a:r>
              <a:rPr lang="el-GR" dirty="0"/>
              <a:t>«</a:t>
            </a:r>
            <a:r>
              <a:rPr lang="el-GR" dirty="0" err="1"/>
              <a:t>Σισμανόγλειον</a:t>
            </a:r>
            <a:r>
              <a:rPr lang="el-GR" dirty="0"/>
              <a:t> </a:t>
            </a:r>
            <a:r>
              <a:rPr lang="el-GR" dirty="0" smtClean="0"/>
              <a:t>Νοσοκομείο» στην </a:t>
            </a:r>
            <a:r>
              <a:rPr lang="el-GR" dirty="0"/>
              <a:t>περιοχή των </a:t>
            </a:r>
            <a:r>
              <a:rPr lang="el-GR" dirty="0" err="1"/>
              <a:t>Μελισσίων</a:t>
            </a:r>
            <a:r>
              <a:rPr lang="el-GR" dirty="0"/>
              <a:t> Αττικής. Ο πόλεμος του 1940 και η περίοδος της κατοχής που ακολούθησε, είχαν ως επακόλουθο το Νοσοκομείο να μη χρησιμοποιηθεί ως φυματιολογικό, αλλά ως γενικό στρατιωτικό. </a:t>
            </a:r>
            <a:r>
              <a:rPr lang="el-GR" dirty="0" smtClean="0"/>
              <a:t>Το 1948, το </a:t>
            </a:r>
            <a:r>
              <a:rPr lang="el-GR" dirty="0"/>
              <a:t>«</a:t>
            </a:r>
            <a:r>
              <a:rPr lang="el-GR" dirty="0" err="1"/>
              <a:t>Σισμανόγλειο</a:t>
            </a:r>
            <a:r>
              <a:rPr lang="el-GR" dirty="0"/>
              <a:t>», </a:t>
            </a:r>
            <a:r>
              <a:rPr lang="el-GR" dirty="0" smtClean="0"/>
              <a:t>ανακατασκευάστηκε, επανεξοπλίστηκε και σήμερα είναι ένα από </a:t>
            </a:r>
            <a:r>
              <a:rPr lang="el-GR" dirty="0"/>
              <a:t>τα σημαντικότερα φυματιολογικά ιδρύματα.</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44016"/>
          </a:xfrm>
        </p:spPr>
        <p:txBody>
          <a:bodyPr>
            <a:normAutofit fontScale="90000"/>
          </a:bodyPr>
          <a:lstStyle/>
          <a:p>
            <a:r>
              <a:rPr lang="el-GR" sz="4000" b="1" u="sng" dirty="0"/>
              <a:t>Ανδρέα Συγγρός </a:t>
            </a:r>
            <a:r>
              <a:rPr lang="el-GR" sz="4000" b="1" u="sng" dirty="0" smtClean="0"/>
              <a:t>(1828 </a:t>
            </a:r>
            <a:r>
              <a:rPr lang="el-GR" sz="4000" b="1" u="sng" dirty="0"/>
              <a:t>ή 1830 </a:t>
            </a:r>
            <a:r>
              <a:rPr lang="el-GR" sz="4000" b="1" u="sng" dirty="0" smtClean="0"/>
              <a:t>–1899</a:t>
            </a:r>
            <a:r>
              <a:rPr lang="el-GR" sz="4000" b="1" u="sng" dirty="0"/>
              <a:t>)</a:t>
            </a:r>
            <a:r>
              <a:rPr lang="el-GR" dirty="0"/>
              <a:t/>
            </a:r>
            <a:br>
              <a:rPr lang="el-GR" dirty="0"/>
            </a:br>
            <a:endParaRPr lang="el-GR" dirty="0"/>
          </a:p>
        </p:txBody>
      </p:sp>
      <p:sp>
        <p:nvSpPr>
          <p:cNvPr id="3" name="2 - Θέση περιεχομένου"/>
          <p:cNvSpPr>
            <a:spLocks noGrp="1"/>
          </p:cNvSpPr>
          <p:nvPr>
            <p:ph idx="1"/>
          </p:nvPr>
        </p:nvSpPr>
        <p:spPr>
          <a:xfrm>
            <a:off x="2915816" y="1196752"/>
            <a:ext cx="5770984" cy="5256584"/>
          </a:xfrm>
        </p:spPr>
        <p:txBody>
          <a:bodyPr>
            <a:normAutofit fontScale="25000" lnSpcReduction="20000"/>
          </a:bodyPr>
          <a:lstStyle/>
          <a:p>
            <a:r>
              <a:rPr lang="el-GR" sz="4800" b="1" dirty="0" smtClean="0">
                <a:latin typeface="Arial Unicode MS" pitchFamily="34" charset="-128"/>
                <a:ea typeface="Arial Unicode MS" pitchFamily="34" charset="-128"/>
                <a:cs typeface="Arial Unicode MS" pitchFamily="34" charset="-128"/>
              </a:rPr>
              <a:t>ΒΙΟΓΡΑΦΙΚΑ ΣΤΟΙΧΕΙΑ</a:t>
            </a:r>
            <a:r>
              <a:rPr lang="en-US" sz="4800" b="1" dirty="0" smtClean="0">
                <a:latin typeface="Arial Unicode MS" pitchFamily="34" charset="-128"/>
                <a:ea typeface="Arial Unicode MS" pitchFamily="34" charset="-128"/>
                <a:cs typeface="Arial Unicode MS" pitchFamily="34" charset="-128"/>
              </a:rPr>
              <a:t>:</a:t>
            </a:r>
          </a:p>
          <a:p>
            <a:pPr marL="0" indent="0">
              <a:buNone/>
            </a:pPr>
            <a:r>
              <a:rPr lang="el-GR" sz="4800" dirty="0" smtClean="0">
                <a:latin typeface="Arial Unicode MS" pitchFamily="34" charset="-128"/>
                <a:ea typeface="Arial Unicode MS" pitchFamily="34" charset="-128"/>
                <a:cs typeface="Arial Unicode MS" pitchFamily="34" charset="-128"/>
              </a:rPr>
              <a:t>Ο </a:t>
            </a:r>
            <a:r>
              <a:rPr lang="el-GR" sz="4800" dirty="0">
                <a:latin typeface="Arial Unicode MS" pitchFamily="34" charset="-128"/>
                <a:ea typeface="Arial Unicode MS" pitchFamily="34" charset="-128"/>
                <a:cs typeface="Arial Unicode MS" pitchFamily="34" charset="-128"/>
              </a:rPr>
              <a:t>Ανδρέας Συγγρός γεννήθηκε στην </a:t>
            </a:r>
            <a:r>
              <a:rPr lang="el-GR" sz="4800" dirty="0" smtClean="0">
                <a:latin typeface="Arial Unicode MS" pitchFamily="34" charset="-128"/>
                <a:ea typeface="Arial Unicode MS" pitchFamily="34" charset="-128"/>
                <a:cs typeface="Arial Unicode MS" pitchFamily="34" charset="-128"/>
              </a:rPr>
              <a:t>Κωνσταντινούπολη </a:t>
            </a:r>
            <a:r>
              <a:rPr lang="el-GR" sz="4800" dirty="0">
                <a:latin typeface="Arial Unicode MS" pitchFamily="34" charset="-128"/>
                <a:ea typeface="Arial Unicode MS" pitchFamily="34" charset="-128"/>
                <a:cs typeface="Arial Unicode MS" pitchFamily="34" charset="-128"/>
              </a:rPr>
              <a:t>αλλά </a:t>
            </a:r>
            <a:r>
              <a:rPr lang="el-GR" sz="4800" dirty="0" smtClean="0">
                <a:latin typeface="Arial Unicode MS" pitchFamily="34" charset="-128"/>
                <a:ea typeface="Arial Unicode MS" pitchFamily="34" charset="-128"/>
                <a:cs typeface="Arial Unicode MS" pitchFamily="34" charset="-128"/>
              </a:rPr>
              <a:t>μεγάλωσε στην </a:t>
            </a:r>
            <a:r>
              <a:rPr lang="el-GR" sz="4800" dirty="0">
                <a:latin typeface="Arial Unicode MS" pitchFamily="34" charset="-128"/>
                <a:ea typeface="Arial Unicode MS" pitchFamily="34" charset="-128"/>
                <a:cs typeface="Arial Unicode MS" pitchFamily="34" charset="-128"/>
              </a:rPr>
              <a:t>Άνδρο και τη Σύρο. </a:t>
            </a:r>
            <a:r>
              <a:rPr lang="el-GR" sz="4800" dirty="0" smtClean="0">
                <a:latin typeface="Arial Unicode MS" pitchFamily="34" charset="-128"/>
                <a:ea typeface="Arial Unicode MS" pitchFamily="34" charset="-128"/>
                <a:cs typeface="Arial Unicode MS" pitchFamily="34" charset="-128"/>
              </a:rPr>
              <a:t>Δραστηριοποιήθηκε επιχειρηματικά στην Κωνσταντινούπολη και την Αθήνα και ασχολήθηκε με τον </a:t>
            </a:r>
            <a:r>
              <a:rPr lang="el-GR" sz="4800" dirty="0">
                <a:latin typeface="Arial Unicode MS" pitchFamily="34" charset="-128"/>
                <a:ea typeface="Arial Unicode MS" pitchFamily="34" charset="-128"/>
                <a:cs typeface="Arial Unicode MS" pitchFamily="34" charset="-128"/>
              </a:rPr>
              <a:t>κρατικό δανεισμό και </a:t>
            </a:r>
            <a:r>
              <a:rPr lang="el-GR" sz="4800" dirty="0" smtClean="0">
                <a:latin typeface="Arial Unicode MS" pitchFamily="34" charset="-128"/>
                <a:ea typeface="Arial Unicode MS" pitchFamily="34" charset="-128"/>
                <a:cs typeface="Arial Unicode MS" pitchFamily="34" charset="-128"/>
              </a:rPr>
              <a:t>τις </a:t>
            </a:r>
            <a:r>
              <a:rPr lang="el-GR" sz="4800" dirty="0">
                <a:latin typeface="Arial Unicode MS" pitchFamily="34" charset="-128"/>
                <a:ea typeface="Arial Unicode MS" pitchFamily="34" charset="-128"/>
                <a:cs typeface="Arial Unicode MS" pitchFamily="34" charset="-128"/>
              </a:rPr>
              <a:t>τραπεζικές εργασίες. Ο Ανδρέας Συγγρός </a:t>
            </a:r>
            <a:r>
              <a:rPr lang="el-GR" sz="4800" dirty="0" smtClean="0">
                <a:latin typeface="Arial Unicode MS" pitchFamily="34" charset="-128"/>
                <a:ea typeface="Arial Unicode MS" pitchFamily="34" charset="-128"/>
                <a:cs typeface="Arial Unicode MS" pitchFamily="34" charset="-128"/>
              </a:rPr>
              <a:t>απεβίωσε στην </a:t>
            </a:r>
            <a:r>
              <a:rPr lang="el-GR" sz="4800" dirty="0">
                <a:latin typeface="Arial Unicode MS" pitchFamily="34" charset="-128"/>
                <a:ea typeface="Arial Unicode MS" pitchFamily="34" charset="-128"/>
                <a:cs typeface="Arial Unicode MS" pitchFamily="34" charset="-128"/>
              </a:rPr>
              <a:t>Αθήνα σε ηλικία 69 ετών. </a:t>
            </a:r>
          </a:p>
          <a:p>
            <a:r>
              <a:rPr lang="el-GR" sz="4800" b="1" dirty="0">
                <a:latin typeface="Arial Unicode MS" pitchFamily="34" charset="-128"/>
                <a:ea typeface="Arial Unicode MS" pitchFamily="34" charset="-128"/>
                <a:cs typeface="Arial Unicode MS" pitchFamily="34" charset="-128"/>
              </a:rPr>
              <a:t>ΕΥΕΡΓΕΣΙΕΣ</a:t>
            </a:r>
            <a:r>
              <a:rPr lang="en-US" sz="4800" b="1" dirty="0" smtClean="0">
                <a:latin typeface="Arial Unicode MS" pitchFamily="34" charset="-128"/>
                <a:ea typeface="Arial Unicode MS" pitchFamily="34" charset="-128"/>
                <a:cs typeface="Arial Unicode MS" pitchFamily="34" charset="-128"/>
              </a:rPr>
              <a:t>:</a:t>
            </a:r>
          </a:p>
          <a:p>
            <a:pPr marL="0" indent="0">
              <a:buNone/>
            </a:pPr>
            <a:r>
              <a:rPr lang="el-GR" sz="4800" dirty="0" smtClean="0">
                <a:latin typeface="Arial Unicode MS" pitchFamily="34" charset="-128"/>
                <a:ea typeface="Arial Unicode MS" pitchFamily="34" charset="-128"/>
                <a:cs typeface="Arial Unicode MS" pitchFamily="34" charset="-128"/>
              </a:rPr>
              <a:t>Δαπάνησε τεράστια </a:t>
            </a:r>
            <a:r>
              <a:rPr lang="el-GR" sz="4800" dirty="0">
                <a:latin typeface="Arial Unicode MS" pitchFamily="34" charset="-128"/>
                <a:ea typeface="Arial Unicode MS" pitchFamily="34" charset="-128"/>
                <a:cs typeface="Arial Unicode MS" pitchFamily="34" charset="-128"/>
              </a:rPr>
              <a:t>ποσά και διέθεσε μετά το θάνατό του όλη την περιουσία του για κοινωφελείς </a:t>
            </a:r>
            <a:r>
              <a:rPr lang="el-GR" sz="4800" dirty="0" smtClean="0">
                <a:latin typeface="Arial Unicode MS" pitchFamily="34" charset="-128"/>
                <a:ea typeface="Arial Unicode MS" pitchFamily="34" charset="-128"/>
                <a:cs typeface="Arial Unicode MS" pitchFamily="34" charset="-128"/>
              </a:rPr>
              <a:t>σκοπούς. Με χρήματά του έγινε η ανέγερση του </a:t>
            </a:r>
            <a:r>
              <a:rPr lang="el-GR" sz="4800" dirty="0">
                <a:latin typeface="Arial Unicode MS" pitchFamily="34" charset="-128"/>
                <a:ea typeface="Arial Unicode MS" pitchFamily="34" charset="-128"/>
                <a:cs typeface="Arial Unicode MS" pitchFamily="34" charset="-128"/>
              </a:rPr>
              <a:t>Δημοτικού Θεάτρου Αθηνών, </a:t>
            </a:r>
            <a:r>
              <a:rPr lang="el-GR" sz="4800" dirty="0" smtClean="0">
                <a:latin typeface="Arial Unicode MS" pitchFamily="34" charset="-128"/>
                <a:ea typeface="Arial Unicode MS" pitchFamily="34" charset="-128"/>
                <a:cs typeface="Arial Unicode MS" pitchFamily="34" charset="-128"/>
              </a:rPr>
              <a:t>η </a:t>
            </a:r>
            <a:r>
              <a:rPr lang="el-GR" sz="4800" dirty="0">
                <a:latin typeface="Arial Unicode MS" pitchFamily="34" charset="-128"/>
                <a:ea typeface="Arial Unicode MS" pitchFamily="34" charset="-128"/>
                <a:cs typeface="Arial Unicode MS" pitchFamily="34" charset="-128"/>
              </a:rPr>
              <a:t>κατασκευή πεζοδρομίων της Αθήνας, </a:t>
            </a:r>
            <a:r>
              <a:rPr lang="el-GR" sz="4800" dirty="0" smtClean="0">
                <a:latin typeface="Arial Unicode MS" pitchFamily="34" charset="-128"/>
                <a:ea typeface="Arial Unicode MS" pitchFamily="34" charset="-128"/>
                <a:cs typeface="Arial Unicode MS" pitchFamily="34" charset="-128"/>
              </a:rPr>
              <a:t>η </a:t>
            </a:r>
            <a:r>
              <a:rPr lang="el-GR" sz="4800" dirty="0">
                <a:latin typeface="Arial Unicode MS" pitchFamily="34" charset="-128"/>
                <a:ea typeface="Arial Unicode MS" pitchFamily="34" charset="-128"/>
                <a:cs typeface="Arial Unicode MS" pitchFamily="34" charset="-128"/>
              </a:rPr>
              <a:t>ίδρυση των Μουσείων Ολυμπίας και Δελφών, </a:t>
            </a:r>
            <a:r>
              <a:rPr lang="el-GR" sz="4800" dirty="0" smtClean="0">
                <a:latin typeface="Arial Unicode MS" pitchFamily="34" charset="-128"/>
                <a:ea typeface="Arial Unicode MS" pitchFamily="34" charset="-128"/>
                <a:cs typeface="Arial Unicode MS" pitchFamily="34" charset="-128"/>
              </a:rPr>
              <a:t>η </a:t>
            </a:r>
            <a:r>
              <a:rPr lang="el-GR" sz="4800" dirty="0">
                <a:latin typeface="Arial Unicode MS" pitchFamily="34" charset="-128"/>
                <a:ea typeface="Arial Unicode MS" pitchFamily="34" charset="-128"/>
                <a:cs typeface="Arial Unicode MS" pitchFamily="34" charset="-128"/>
              </a:rPr>
              <a:t>ανέγερση των </a:t>
            </a:r>
            <a:r>
              <a:rPr lang="el-GR" sz="4800" dirty="0" err="1">
                <a:latin typeface="Arial Unicode MS" pitchFamily="34" charset="-128"/>
                <a:ea typeface="Arial Unicode MS" pitchFamily="34" charset="-128"/>
                <a:cs typeface="Arial Unicode MS" pitchFamily="34" charset="-128"/>
              </a:rPr>
              <a:t>πυρποληθέντων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Παπαφείων</a:t>
            </a:r>
            <a:r>
              <a:rPr lang="el-GR" sz="4800" dirty="0">
                <a:latin typeface="Arial Unicode MS" pitchFamily="34" charset="-128"/>
                <a:ea typeface="Arial Unicode MS" pitchFamily="34" charset="-128"/>
                <a:cs typeface="Arial Unicode MS" pitchFamily="34" charset="-128"/>
              </a:rPr>
              <a:t> Νοσοκομείων (1892) στη </a:t>
            </a:r>
            <a:r>
              <a:rPr lang="el-GR" sz="4800" dirty="0" smtClean="0">
                <a:latin typeface="Arial Unicode MS" pitchFamily="34" charset="-128"/>
                <a:ea typeface="Arial Unicode MS" pitchFamily="34" charset="-128"/>
                <a:cs typeface="Arial Unicode MS" pitchFamily="34" charset="-128"/>
              </a:rPr>
              <a:t>Θεσσαλονίκη</a:t>
            </a:r>
            <a:r>
              <a:rPr lang="el-GR" sz="4800" dirty="0">
                <a:latin typeface="Arial Unicode MS" pitchFamily="34" charset="-128"/>
                <a:ea typeface="Arial Unicode MS" pitchFamily="34" charset="-128"/>
                <a:cs typeface="Arial Unicode MS" pitchFamily="34" charset="-128"/>
              </a:rPr>
              <a:t> </a:t>
            </a:r>
            <a:r>
              <a:rPr lang="el-GR" sz="4800" dirty="0" smtClean="0">
                <a:latin typeface="Arial Unicode MS" pitchFamily="34" charset="-128"/>
                <a:ea typeface="Arial Unicode MS" pitchFamily="34" charset="-128"/>
                <a:cs typeface="Arial Unicode MS" pitchFamily="34" charset="-128"/>
              </a:rPr>
              <a:t>και η </a:t>
            </a:r>
            <a:r>
              <a:rPr lang="el-GR" sz="4800" dirty="0">
                <a:latin typeface="Arial Unicode MS" pitchFamily="34" charset="-128"/>
                <a:ea typeface="Arial Unicode MS" pitchFamily="34" charset="-128"/>
                <a:cs typeface="Arial Unicode MS" pitchFamily="34" charset="-128"/>
              </a:rPr>
              <a:t>ίδρυση των ομωνύμων επανορθωτικών Φυλακών στην Αθήνα.</a:t>
            </a:r>
          </a:p>
          <a:p>
            <a:pPr marL="0" indent="0">
              <a:buNone/>
            </a:pPr>
            <a:r>
              <a:rPr lang="el-GR" sz="4800" dirty="0" smtClean="0">
                <a:latin typeface="Arial Unicode MS" pitchFamily="34" charset="-128"/>
                <a:ea typeface="Arial Unicode MS" pitchFamily="34" charset="-128"/>
                <a:cs typeface="Arial Unicode MS" pitchFamily="34" charset="-128"/>
              </a:rPr>
              <a:t>Βοήθησε τη λειτουργία του </a:t>
            </a:r>
            <a:r>
              <a:rPr lang="el-GR" sz="4800" dirty="0">
                <a:latin typeface="Arial Unicode MS" pitchFamily="34" charset="-128"/>
                <a:ea typeface="Arial Unicode MS" pitchFamily="34" charset="-128"/>
                <a:cs typeface="Arial Unicode MS" pitchFamily="34" charset="-128"/>
              </a:rPr>
              <a:t>«</a:t>
            </a:r>
            <a:r>
              <a:rPr lang="el-GR" sz="4800" dirty="0" err="1" smtClean="0">
                <a:latin typeface="Arial Unicode MS" pitchFamily="34" charset="-128"/>
                <a:ea typeface="Arial Unicode MS" pitchFamily="34" charset="-128"/>
                <a:cs typeface="Arial Unicode MS" pitchFamily="34" charset="-128"/>
              </a:rPr>
              <a:t>Αμαλίειου</a:t>
            </a:r>
            <a:r>
              <a:rPr lang="el-GR" sz="4800" dirty="0" smtClean="0">
                <a:latin typeface="Arial Unicode MS" pitchFamily="34" charset="-128"/>
                <a:ea typeface="Arial Unicode MS" pitchFamily="34" charset="-128"/>
                <a:cs typeface="Arial Unicode MS" pitchFamily="34" charset="-128"/>
              </a:rPr>
              <a:t> Ορφανοτροφείου</a:t>
            </a:r>
            <a:r>
              <a:rPr lang="el-GR" sz="4800" dirty="0">
                <a:latin typeface="Arial Unicode MS" pitchFamily="34" charset="-128"/>
                <a:ea typeface="Arial Unicode MS" pitchFamily="34" charset="-128"/>
                <a:cs typeface="Arial Unicode MS" pitchFamily="34" charset="-128"/>
              </a:rPr>
              <a:t>», του Βρεφοκομείου Αθηνών, του Πτωχοκομείου Αθηνών, του Ορφανοτροφείου </a:t>
            </a:r>
            <a:r>
              <a:rPr lang="el-GR" sz="4800" dirty="0" err="1">
                <a:latin typeface="Arial Unicode MS" pitchFamily="34" charset="-128"/>
                <a:ea typeface="Arial Unicode MS" pitchFamily="34" charset="-128"/>
                <a:cs typeface="Arial Unicode MS" pitchFamily="34" charset="-128"/>
              </a:rPr>
              <a:t>Χατζηκώστα</a:t>
            </a:r>
            <a:r>
              <a:rPr lang="el-GR" sz="4800" dirty="0">
                <a:latin typeface="Arial Unicode MS" pitchFamily="34" charset="-128"/>
                <a:ea typeface="Arial Unicode MS" pitchFamily="34" charset="-128"/>
                <a:cs typeface="Arial Unicode MS" pitchFamily="34" charset="-128"/>
              </a:rPr>
              <a:t>, του «</a:t>
            </a:r>
            <a:r>
              <a:rPr lang="el-GR" sz="4800" dirty="0" err="1">
                <a:latin typeface="Arial Unicode MS" pitchFamily="34" charset="-128"/>
                <a:ea typeface="Arial Unicode MS" pitchFamily="34" charset="-128"/>
                <a:cs typeface="Arial Unicode MS" pitchFamily="34" charset="-128"/>
              </a:rPr>
              <a:t>Δρομοκαϊτείου</a:t>
            </a:r>
            <a:r>
              <a:rPr lang="el-GR" sz="4800" dirty="0">
                <a:latin typeface="Arial Unicode MS" pitchFamily="34" charset="-128"/>
                <a:ea typeface="Arial Unicode MS" pitchFamily="34" charset="-128"/>
                <a:cs typeface="Arial Unicode MS" pitchFamily="34" charset="-128"/>
              </a:rPr>
              <a:t> Φρενοκομείου», της Χριστιανικής Ορθόδοξης Κοινότητας Χίου, του Μουσικού και Δραματικού Συλλόγου Αθηνών, της Μεγάλης του Γένους Σχολής Κωνσταντινουπόλεως, των φιλανθρωπικών ιδρυμάτων του Οικουμενικού </a:t>
            </a:r>
            <a:r>
              <a:rPr lang="el-GR" sz="4800" dirty="0" smtClean="0">
                <a:latin typeface="Arial Unicode MS" pitchFamily="34" charset="-128"/>
                <a:ea typeface="Arial Unicode MS" pitchFamily="34" charset="-128"/>
                <a:cs typeface="Arial Unicode MS" pitchFamily="34" charset="-128"/>
              </a:rPr>
              <a:t>Πατριαρχείου</a:t>
            </a:r>
            <a:r>
              <a:rPr lang="el-GR" sz="4800" dirty="0">
                <a:latin typeface="Arial Unicode MS" pitchFamily="34" charset="-128"/>
                <a:ea typeface="Arial Unicode MS" pitchFamily="34" charset="-128"/>
                <a:cs typeface="Arial Unicode MS" pitchFamily="34" charset="-128"/>
              </a:rPr>
              <a:t>.</a:t>
            </a:r>
            <a:r>
              <a:rPr lang="el-GR" sz="4800" dirty="0" smtClean="0">
                <a:latin typeface="Arial Unicode MS" pitchFamily="34" charset="-128"/>
                <a:ea typeface="Arial Unicode MS" pitchFamily="34" charset="-128"/>
                <a:cs typeface="Arial Unicode MS" pitchFamily="34" charset="-128"/>
              </a:rPr>
              <a:t> Επίσης, με χρήματά του, έγινε η </a:t>
            </a:r>
            <a:r>
              <a:rPr lang="el-GR" sz="4800" dirty="0">
                <a:latin typeface="Arial Unicode MS" pitchFamily="34" charset="-128"/>
                <a:ea typeface="Arial Unicode MS" pitchFamily="34" charset="-128"/>
                <a:cs typeface="Arial Unicode MS" pitchFamily="34" charset="-128"/>
              </a:rPr>
              <a:t>κατασκευή της νέας πτέρυγας του Νοσοκομείου «Ευαγγελισμός</a:t>
            </a:r>
            <a:r>
              <a:rPr lang="el-GR" sz="4800" dirty="0" smtClean="0">
                <a:latin typeface="Arial Unicode MS" pitchFamily="34" charset="-128"/>
                <a:ea typeface="Arial Unicode MS" pitchFamily="34" charset="-128"/>
                <a:cs typeface="Arial Unicode MS" pitchFamily="34" charset="-128"/>
              </a:rPr>
              <a:t>» και ιδρύθηκε το 1910 το Νοσοκομείο Ανδρέας Συγγρός.</a:t>
            </a:r>
            <a:endParaRPr lang="el-GR" sz="4800" dirty="0">
              <a:latin typeface="Arial Unicode MS" pitchFamily="34" charset="-128"/>
              <a:ea typeface="Arial Unicode MS" pitchFamily="34" charset="-128"/>
              <a:cs typeface="Arial Unicode MS" pitchFamily="34" charset="-128"/>
            </a:endParaRPr>
          </a:p>
          <a:p>
            <a:endParaRPr lang="el-GR" dirty="0"/>
          </a:p>
        </p:txBody>
      </p:sp>
      <p:pic>
        <p:nvPicPr>
          <p:cNvPr id="4" name="Picture 6" descr="C:\Users\sofii\Desktop\Νέος φάκελος\Syggros_photo.jpg"/>
          <p:cNvPicPr/>
          <p:nvPr/>
        </p:nvPicPr>
        <p:blipFill>
          <a:blip r:embed="rId2" cstate="print"/>
          <a:srcRect/>
          <a:stretch>
            <a:fillRect/>
          </a:stretch>
        </p:blipFill>
        <p:spPr bwMode="auto">
          <a:xfrm>
            <a:off x="251520" y="1412776"/>
            <a:ext cx="2232248" cy="34563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216024"/>
          </a:xfrm>
        </p:spPr>
        <p:txBody>
          <a:bodyPr>
            <a:normAutofit fontScale="90000"/>
          </a:bodyPr>
          <a:lstStyle/>
          <a:p>
            <a:r>
              <a:rPr lang="el-GR" sz="4000" b="1" u="sng" dirty="0"/>
              <a:t>Παναγής Χαροκόπος (1835-1911)</a:t>
            </a:r>
            <a:r>
              <a:rPr lang="el-GR" dirty="0"/>
              <a:t/>
            </a:r>
            <a:br>
              <a:rPr lang="el-GR" dirty="0"/>
            </a:br>
            <a:endParaRPr lang="el-GR" dirty="0"/>
          </a:p>
        </p:txBody>
      </p:sp>
      <p:sp>
        <p:nvSpPr>
          <p:cNvPr id="3" name="2 - Θέση περιεχομένου"/>
          <p:cNvSpPr>
            <a:spLocks noGrp="1"/>
          </p:cNvSpPr>
          <p:nvPr>
            <p:ph idx="1"/>
          </p:nvPr>
        </p:nvSpPr>
        <p:spPr>
          <a:xfrm>
            <a:off x="2699792" y="980728"/>
            <a:ext cx="5987008" cy="5544616"/>
          </a:xfrm>
        </p:spPr>
        <p:txBody>
          <a:bodyPr>
            <a:normAutofit fontScale="77500" lnSpcReduction="20000"/>
          </a:bodyPr>
          <a:lstStyle/>
          <a:p>
            <a:r>
              <a:rPr lang="el-GR" b="1" dirty="0" smtClean="0"/>
              <a:t>ΒΙΟΓΡΑΦΙΚΑ ΣΤΟΙΧΕΙ</a:t>
            </a:r>
            <a:r>
              <a:rPr lang="en-US" b="1" dirty="0" smtClean="0"/>
              <a:t>A:</a:t>
            </a:r>
          </a:p>
          <a:p>
            <a:pPr marL="0" indent="0">
              <a:buNone/>
            </a:pPr>
            <a:r>
              <a:rPr lang="el-GR" dirty="0" smtClean="0"/>
              <a:t>Γεννήθηκε </a:t>
            </a:r>
            <a:r>
              <a:rPr lang="el-GR" dirty="0"/>
              <a:t>το 1835 </a:t>
            </a:r>
            <a:r>
              <a:rPr lang="el-GR" dirty="0" smtClean="0"/>
              <a:t>στην </a:t>
            </a:r>
            <a:r>
              <a:rPr lang="el-GR" dirty="0"/>
              <a:t>Κεφαλονιά. Υπήρξε </a:t>
            </a:r>
            <a:r>
              <a:rPr lang="el-GR" dirty="0" smtClean="0"/>
              <a:t>μεγαλέμπορος στη Ρουμανία, όπου και διέμεινε για μεγάλο χρονικό. </a:t>
            </a:r>
            <a:r>
              <a:rPr lang="el-GR" dirty="0"/>
              <a:t>Στην Αθήνα εγκαταστάθηκε το </a:t>
            </a:r>
            <a:r>
              <a:rPr lang="el-GR" dirty="0" smtClean="0"/>
              <a:t>1905 και </a:t>
            </a:r>
            <a:r>
              <a:rPr lang="el-GR" dirty="0"/>
              <a:t>πέθανε </a:t>
            </a:r>
            <a:r>
              <a:rPr lang="el-GR" dirty="0" smtClean="0"/>
              <a:t>έξι χρόνια αργότερα, το 1911</a:t>
            </a:r>
            <a:r>
              <a:rPr lang="el-GR" dirty="0"/>
              <a:t>. </a:t>
            </a:r>
          </a:p>
          <a:p>
            <a:r>
              <a:rPr lang="el-GR" b="1" dirty="0"/>
              <a:t>ΕΥΕΡΓΕΣΙΕΣ</a:t>
            </a:r>
            <a:r>
              <a:rPr lang="en-US" b="1" dirty="0" smtClean="0"/>
              <a:t>:</a:t>
            </a:r>
          </a:p>
          <a:p>
            <a:pPr marL="0" indent="0">
              <a:buNone/>
            </a:pPr>
            <a:r>
              <a:rPr lang="el-GR" dirty="0" smtClean="0"/>
              <a:t>Οι </a:t>
            </a:r>
            <a:r>
              <a:rPr lang="el-GR" dirty="0"/>
              <a:t>δωρεές του προς το ελληνικό κράτος υπήρξαν σημαντικές. </a:t>
            </a:r>
            <a:r>
              <a:rPr lang="el-GR" dirty="0" smtClean="0"/>
              <a:t>Η σημαντικότερη ευεργεσία </a:t>
            </a:r>
            <a:r>
              <a:rPr lang="el-GR" dirty="0"/>
              <a:t>του υπήρξε η </a:t>
            </a:r>
            <a:r>
              <a:rPr lang="el-GR" dirty="0" smtClean="0"/>
              <a:t>αγορά οικοπέδου το 1906, έκτασης 25.000 τμ, η ανέγερση </a:t>
            </a:r>
            <a:r>
              <a:rPr lang="el-GR" dirty="0"/>
              <a:t>κτιρίου </a:t>
            </a:r>
            <a:r>
              <a:rPr lang="el-GR" dirty="0" smtClean="0"/>
              <a:t>το 1920 και η, από το 1929, λειτουργία </a:t>
            </a:r>
            <a:r>
              <a:rPr lang="el-GR" dirty="0"/>
              <a:t>της «</a:t>
            </a:r>
            <a:r>
              <a:rPr lang="el-GR" dirty="0" err="1"/>
              <a:t>Χαροκοπείου</a:t>
            </a:r>
            <a:r>
              <a:rPr lang="el-GR" dirty="0"/>
              <a:t> Επαγγελματικής και Οικοκυρικής Σχολής» στην </a:t>
            </a:r>
            <a:r>
              <a:rPr lang="el-GR" dirty="0" smtClean="0"/>
              <a:t>Καλλιθέα. Σήμερα </a:t>
            </a:r>
            <a:r>
              <a:rPr lang="el-GR" dirty="0"/>
              <a:t>η Σχολή έχει αναβαθμιστεί </a:t>
            </a:r>
            <a:r>
              <a:rPr lang="el-GR" dirty="0" smtClean="0"/>
              <a:t>και λειτουργεί ως </a:t>
            </a:r>
            <a:r>
              <a:rPr lang="el-GR" dirty="0"/>
              <a:t>Πανεπιστήμιο.   </a:t>
            </a:r>
          </a:p>
          <a:p>
            <a:endParaRPr lang="el-GR" dirty="0"/>
          </a:p>
        </p:txBody>
      </p:sp>
      <p:pic>
        <p:nvPicPr>
          <p:cNvPr id="4" name="Picture 7" descr="C:\Users\sofii\Desktop\Νέος φάκελος\xarokopos.jpg"/>
          <p:cNvPicPr/>
          <p:nvPr/>
        </p:nvPicPr>
        <p:blipFill>
          <a:blip r:embed="rId2" cstate="print"/>
          <a:srcRect/>
          <a:stretch>
            <a:fillRect/>
          </a:stretch>
        </p:blipFill>
        <p:spPr bwMode="auto">
          <a:xfrm>
            <a:off x="179512" y="980728"/>
            <a:ext cx="2016224" cy="26642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360040"/>
          </a:xfrm>
        </p:spPr>
        <p:txBody>
          <a:bodyPr>
            <a:normAutofit fontScale="90000"/>
          </a:bodyPr>
          <a:lstStyle/>
          <a:p>
            <a:r>
              <a:rPr lang="el-GR" sz="4000" b="1" u="sng" dirty="0"/>
              <a:t>Έλενα Βενιζέλου – </a:t>
            </a:r>
            <a:r>
              <a:rPr lang="el-GR" sz="4000" b="1" u="sng" dirty="0" err="1"/>
              <a:t>Σκυλίτση</a:t>
            </a:r>
            <a:r>
              <a:rPr lang="el-GR" sz="4000" b="1" u="sng" dirty="0"/>
              <a:t> (1874-1959)</a:t>
            </a:r>
            <a:r>
              <a:rPr lang="el-GR" dirty="0"/>
              <a:t/>
            </a:r>
            <a:br>
              <a:rPr lang="el-GR" dirty="0"/>
            </a:br>
            <a:endParaRPr lang="el-GR" dirty="0"/>
          </a:p>
        </p:txBody>
      </p:sp>
      <p:sp>
        <p:nvSpPr>
          <p:cNvPr id="3" name="2 - Θέση περιεχομένου"/>
          <p:cNvSpPr>
            <a:spLocks noGrp="1"/>
          </p:cNvSpPr>
          <p:nvPr>
            <p:ph idx="1"/>
          </p:nvPr>
        </p:nvSpPr>
        <p:spPr>
          <a:xfrm>
            <a:off x="3347864" y="980728"/>
            <a:ext cx="5338936" cy="5544616"/>
          </a:xfrm>
        </p:spPr>
        <p:txBody>
          <a:bodyPr>
            <a:normAutofit fontScale="70000" lnSpcReduction="20000"/>
          </a:bodyPr>
          <a:lstStyle/>
          <a:p>
            <a:r>
              <a:rPr lang="el-GR" b="1" dirty="0" smtClean="0"/>
              <a:t>ΒΙΟΓΡΑΦΙΚΑ ΣΤΟΙΧΕΙΑ</a:t>
            </a:r>
            <a:r>
              <a:rPr lang="en-US" b="1" dirty="0" smtClean="0"/>
              <a:t>:</a:t>
            </a:r>
            <a:endParaRPr lang="el-GR" b="1" dirty="0"/>
          </a:p>
          <a:p>
            <a:pPr marL="0" indent="0">
              <a:buNone/>
            </a:pPr>
            <a:r>
              <a:rPr lang="el-GR" dirty="0" smtClean="0"/>
              <a:t>Η </a:t>
            </a:r>
            <a:r>
              <a:rPr lang="el-GR" dirty="0"/>
              <a:t>Έλενα Βενιζέλου – </a:t>
            </a:r>
            <a:r>
              <a:rPr lang="el-GR" dirty="0" err="1"/>
              <a:t>Σκυλίτση</a:t>
            </a:r>
            <a:r>
              <a:rPr lang="el-GR" dirty="0"/>
              <a:t> γεννήθηκε στο Λονδίνο το 1874 και ήταν κόρη του Ιωάννη και της Βιργινίας </a:t>
            </a:r>
            <a:r>
              <a:rPr lang="el-GR" dirty="0" err="1" smtClean="0"/>
              <a:t>Σκυλίτση</a:t>
            </a:r>
            <a:r>
              <a:rPr lang="el-GR" dirty="0" smtClean="0"/>
              <a:t>. </a:t>
            </a:r>
            <a:r>
              <a:rPr lang="el-GR" dirty="0"/>
              <a:t>Το 1912 γνώρισε τον Ελευθέριο </a:t>
            </a:r>
            <a:r>
              <a:rPr lang="el-GR" dirty="0" smtClean="0"/>
              <a:t>Βενιζέλο, τον οποίο παντρεύτηκε τον Σεπτέμβριο του 1921.Στην </a:t>
            </a:r>
            <a:r>
              <a:rPr lang="el-GR" dirty="0"/>
              <a:t>Ελλάδα </a:t>
            </a:r>
            <a:r>
              <a:rPr lang="el-GR" dirty="0" smtClean="0"/>
              <a:t>επέστρεψε το 1928.</a:t>
            </a:r>
            <a:endParaRPr lang="el-GR" dirty="0"/>
          </a:p>
          <a:p>
            <a:r>
              <a:rPr lang="el-GR" b="1" dirty="0"/>
              <a:t>ΕΥΕΡΓΕΣΙΕΣ</a:t>
            </a:r>
            <a:r>
              <a:rPr lang="en-US" b="1" dirty="0" smtClean="0"/>
              <a:t>:</a:t>
            </a:r>
          </a:p>
          <a:p>
            <a:pPr marL="0" indent="0">
              <a:buNone/>
            </a:pPr>
            <a:r>
              <a:rPr lang="el-GR" dirty="0" smtClean="0"/>
              <a:t>Με χρήματα </a:t>
            </a:r>
            <a:r>
              <a:rPr lang="el-GR" dirty="0"/>
              <a:t>της κτίστηκε πρότυπο μαιευτήριο στην </a:t>
            </a:r>
            <a:r>
              <a:rPr lang="el-GR" dirty="0" smtClean="0"/>
              <a:t>Αθήνα.</a:t>
            </a:r>
          </a:p>
          <a:p>
            <a:pPr marL="0" indent="0">
              <a:buNone/>
            </a:pPr>
            <a:r>
              <a:rPr lang="el-GR" dirty="0" smtClean="0"/>
              <a:t> </a:t>
            </a:r>
            <a:r>
              <a:rPr lang="el-GR" dirty="0"/>
              <a:t>Ίδρυσε το στάδιο στην πόλη των </a:t>
            </a:r>
            <a:r>
              <a:rPr lang="el-GR" dirty="0" smtClean="0"/>
              <a:t>Χανίων, συνέβαλε </a:t>
            </a:r>
            <a:r>
              <a:rPr lang="el-GR" dirty="0"/>
              <a:t>στην ίδρυση του Νοσοκομείου του Ερυθρού </a:t>
            </a:r>
            <a:r>
              <a:rPr lang="el-GR" dirty="0" smtClean="0"/>
              <a:t>Σταυρού, ενώ δώρισε </a:t>
            </a:r>
            <a:r>
              <a:rPr lang="el-GR" dirty="0"/>
              <a:t>την προσωπική της βιβλιοθήκη, η οποία αποτελείτο από χιλιάδες τόμους, σε Βιβλιοθήκες της Κρήτης.</a:t>
            </a:r>
          </a:p>
          <a:p>
            <a:endParaRPr lang="el-GR" dirty="0"/>
          </a:p>
        </p:txBody>
      </p:sp>
      <p:pic>
        <p:nvPicPr>
          <p:cNvPr id="4" name="Picture 13" descr="C:\Users\sofii\Desktop\Νέος φάκελος\66C4DFD6D960CB72C88194C9FB9353B5.jpg"/>
          <p:cNvPicPr/>
          <p:nvPr/>
        </p:nvPicPr>
        <p:blipFill>
          <a:blip r:embed="rId2" cstate="print"/>
          <a:srcRect/>
          <a:stretch>
            <a:fillRect/>
          </a:stretch>
        </p:blipFill>
        <p:spPr bwMode="auto">
          <a:xfrm>
            <a:off x="179512" y="1052736"/>
            <a:ext cx="3032760" cy="283157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2260</Words>
  <Application>Microsoft Office PowerPoint</Application>
  <PresentationFormat>Προβολή στην οθόνη (4:3)</PresentationFormat>
  <Paragraphs>141</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Μεγάλοι Έλληνες Ευεργέτες</vt:lpstr>
      <vt:lpstr>Γεώργιος Αβέρωφ (1818-1899)  </vt:lpstr>
      <vt:lpstr>Ιωάννης Βαρβάκης (1750 –1825) </vt:lpstr>
      <vt:lpstr>Γεώργιος Δρομοκαϊτης (19ος αι. – 1880) </vt:lpstr>
      <vt:lpstr>Βασίλειος Σιβιτανίδης (1830-1921)  </vt:lpstr>
      <vt:lpstr>Κωνσταντίνος (1857-1951) και Αναστάσιος ( ; - 1934) Σισμάνογλου </vt:lpstr>
      <vt:lpstr>Ανδρέα Συγγρός (1828 ή 1830 –1899) </vt:lpstr>
      <vt:lpstr>Παναγής Χαροκόπος (1835-1911) </vt:lpstr>
      <vt:lpstr>Έλενα Βενιζέλου – Σκυλίτση (1874-1959) </vt:lpstr>
      <vt:lpstr>Ευγένιος Ευγενίδης (1882-1954) </vt:lpstr>
      <vt:lpstr>Ευάγγελος Ζάππας (1800-1865) και Κωνσταντίνος Ζάππας (1814-1892) </vt:lpstr>
      <vt:lpstr>Λεόντιος Οικονομίδης </vt:lpstr>
      <vt:lpstr>Αντώνιος Μπενάκης </vt:lpstr>
      <vt:lpstr>Θεόδωρος Μανούσης </vt:lpstr>
      <vt:lpstr>Σταύρος Νιάρχος </vt:lpstr>
      <vt:lpstr>Διονύσιος Αιγινήτης </vt:lpstr>
      <vt:lpstr>Απόστολος Αρσάκης(1792-1874)  </vt:lpstr>
      <vt:lpstr> Μαριάννα Βαρδινογιάννη </vt:lpstr>
      <vt:lpstr>Μαρίνος Γερουλάνος(1867 - 1960) </vt:lpstr>
      <vt:lpstr>Οικογένεια Παπαστράτου </vt:lpstr>
      <vt:lpstr>Στέφανος Δέλτα (1863 - 1947) </vt:lpstr>
      <vt:lpstr>Στην παραπάνω εργασία εργάστηκαν οι μαθητές: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Μεγάλοι Έλληνες Ευεργέτες</dc:title>
  <dc:creator>gb</dc:creator>
  <cp:lastModifiedBy>Γιάννης</cp:lastModifiedBy>
  <cp:revision>42</cp:revision>
  <dcterms:created xsi:type="dcterms:W3CDTF">2013-01-22T07:15:11Z</dcterms:created>
  <dcterms:modified xsi:type="dcterms:W3CDTF">2013-03-18T15:36:47Z</dcterms:modified>
</cp:coreProperties>
</file>