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83" r:id="rId5"/>
    <p:sldId id="284" r:id="rId6"/>
    <p:sldId id="260" r:id="rId7"/>
    <p:sldId id="270" r:id="rId8"/>
    <p:sldId id="261" r:id="rId9"/>
    <p:sldId id="272"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273" r:id="rId26"/>
  </p:sldIdLst>
  <p:sldSz cx="9144000" cy="6858000" type="screen4x3"/>
  <p:notesSz cx="6858000" cy="9144000"/>
  <p:defaultTextStyle>
    <a:defPPr>
      <a:defRPr lang="el-GR"/>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40" autoAdjust="0"/>
    <p:restoredTop sz="93109" autoAdjust="0"/>
  </p:normalViewPr>
  <p:slideViewPr>
    <p:cSldViewPr>
      <p:cViewPr>
        <p:scale>
          <a:sx n="75" d="100"/>
          <a:sy n="75" d="100"/>
        </p:scale>
        <p:origin x="-1374" y="-4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E8F0627-C5EC-43F8-99E6-400A026428B1}" type="datetimeFigureOut">
              <a:rPr lang="el-GR"/>
              <a:pPr>
                <a:defRPr/>
              </a:pPr>
              <a:t>27/3/2013</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3FB9301-5ECF-4F37-8415-36FDE0DB19CB}"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15362"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endParaRPr lang="el-GR" smtClean="0"/>
          </a:p>
        </p:txBody>
      </p:sp>
      <p:sp>
        <p:nvSpPr>
          <p:cNvPr id="15363"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8A69A4-19A6-4B09-B513-8D765ABC2F42}" type="slidenum">
              <a:rPr lang="el-GR">
                <a:cs typeface="Arial" charset="0"/>
              </a:rPr>
              <a:pPr fontAlgn="base">
                <a:spcBef>
                  <a:spcPct val="0"/>
                </a:spcBef>
                <a:spcAft>
                  <a:spcPct val="0"/>
                </a:spcAft>
                <a:defRPr/>
              </a:pPr>
              <a:t>1</a:t>
            </a:fld>
            <a:endParaRPr lang="el-GR">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TextEdit="1"/>
          </p:cNvSpPr>
          <p:nvPr>
            <p:ph type="sldImg"/>
          </p:nvPr>
        </p:nvSpPr>
        <p:spPr bwMode="auto">
          <a:noFill/>
          <a:ln>
            <a:solidFill>
              <a:srgbClr val="000000"/>
            </a:solidFill>
            <a:miter lim="800000"/>
            <a:headEnd/>
            <a:tailEnd/>
          </a:ln>
        </p:spPr>
      </p:sp>
      <p:sp>
        <p:nvSpPr>
          <p:cNvPr id="3379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l-G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bwMode="auto">
          <a:noFill/>
          <a:ln>
            <a:solidFill>
              <a:srgbClr val="000000"/>
            </a:solidFill>
            <a:miter lim="800000"/>
            <a:headEnd/>
            <a:tailEnd/>
          </a:ln>
        </p:spPr>
      </p:sp>
      <p:sp>
        <p:nvSpPr>
          <p:cNvPr id="35842" name="Rectangle 3"/>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TextEdit="1"/>
          </p:cNvSpPr>
          <p:nvPr>
            <p:ph type="sldImg"/>
          </p:nvPr>
        </p:nvSpPr>
        <p:spPr bwMode="auto">
          <a:noFill/>
          <a:ln>
            <a:solidFill>
              <a:srgbClr val="000000"/>
            </a:solidFill>
            <a:miter lim="800000"/>
            <a:headEnd/>
            <a:tailEnd/>
          </a:ln>
        </p:spPr>
      </p:sp>
      <p:sp>
        <p:nvSpPr>
          <p:cNvPr id="37890" name="Rectangle 3"/>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TextEdit="1"/>
          </p:cNvSpPr>
          <p:nvPr>
            <p:ph type="sldImg"/>
          </p:nvPr>
        </p:nvSpPr>
        <p:spPr bwMode="auto">
          <a:noFill/>
          <a:ln>
            <a:solidFill>
              <a:srgbClr val="000000"/>
            </a:solidFill>
            <a:miter lim="800000"/>
            <a:headEnd/>
            <a:tailEnd/>
          </a:ln>
        </p:spPr>
      </p:sp>
      <p:sp>
        <p:nvSpPr>
          <p:cNvPr id="39938" name="Rectangle 3"/>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TextEdit="1"/>
          </p:cNvSpPr>
          <p:nvPr>
            <p:ph type="sldImg"/>
          </p:nvPr>
        </p:nvSpPr>
        <p:spPr bwMode="auto">
          <a:noFill/>
          <a:ln>
            <a:solidFill>
              <a:srgbClr val="000000"/>
            </a:solidFill>
            <a:miter lim="800000"/>
            <a:headEnd/>
            <a:tailEnd/>
          </a:ln>
        </p:spPr>
      </p:sp>
      <p:sp>
        <p:nvSpPr>
          <p:cNvPr id="41986" name="Rectangle 3"/>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TextEdit="1"/>
          </p:cNvSpPr>
          <p:nvPr>
            <p:ph type="sldImg"/>
          </p:nvPr>
        </p:nvSpPr>
        <p:spPr bwMode="auto">
          <a:noFill/>
          <a:ln>
            <a:solidFill>
              <a:srgbClr val="000000"/>
            </a:solidFill>
            <a:miter lim="800000"/>
            <a:headEnd/>
            <a:tailEnd/>
          </a:ln>
        </p:spPr>
      </p:sp>
      <p:sp>
        <p:nvSpPr>
          <p:cNvPr id="44034" name="Rectangle 3"/>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TextEdit="1"/>
          </p:cNvSpPr>
          <p:nvPr>
            <p:ph type="sldImg"/>
          </p:nvPr>
        </p:nvSpPr>
        <p:spPr bwMode="auto">
          <a:noFill/>
          <a:ln>
            <a:solidFill>
              <a:srgbClr val="000000"/>
            </a:solidFill>
            <a:miter lim="800000"/>
            <a:headEnd/>
            <a:tailEnd/>
          </a:ln>
        </p:spPr>
      </p:sp>
      <p:sp>
        <p:nvSpPr>
          <p:cNvPr id="46082" name="Rectangle 3"/>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TextEdit="1"/>
          </p:cNvSpPr>
          <p:nvPr>
            <p:ph type="sldImg"/>
          </p:nvPr>
        </p:nvSpPr>
        <p:spPr bwMode="auto">
          <a:noFill/>
          <a:ln>
            <a:solidFill>
              <a:srgbClr val="000000"/>
            </a:solidFill>
            <a:miter lim="800000"/>
            <a:headEnd/>
            <a:tailEnd/>
          </a:ln>
        </p:spPr>
      </p:sp>
      <p:sp>
        <p:nvSpPr>
          <p:cNvPr id="48130" name="Rectangle 3"/>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TextEdit="1"/>
          </p:cNvSpPr>
          <p:nvPr>
            <p:ph type="sldImg"/>
          </p:nvPr>
        </p:nvSpPr>
        <p:spPr bwMode="auto">
          <a:noFill/>
          <a:ln>
            <a:solidFill>
              <a:srgbClr val="000000"/>
            </a:solidFill>
            <a:miter lim="800000"/>
            <a:headEnd/>
            <a:tailEnd/>
          </a:ln>
        </p:spPr>
      </p:sp>
      <p:sp>
        <p:nvSpPr>
          <p:cNvPr id="50178" name="Rectangle 3"/>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TextEdit="1"/>
          </p:cNvSpPr>
          <p:nvPr>
            <p:ph type="sldImg"/>
          </p:nvPr>
        </p:nvSpPr>
        <p:spPr bwMode="auto">
          <a:noFill/>
          <a:ln>
            <a:solidFill>
              <a:srgbClr val="000000"/>
            </a:solidFill>
            <a:miter lim="800000"/>
            <a:headEnd/>
            <a:tailEnd/>
          </a:ln>
        </p:spPr>
      </p:sp>
      <p:sp>
        <p:nvSpPr>
          <p:cNvPr id="52226" name="Rectangle 3"/>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TextEdit="1"/>
          </p:cNvSpPr>
          <p:nvPr>
            <p:ph type="sldImg"/>
          </p:nvPr>
        </p:nvSpPr>
        <p:spPr bwMode="auto">
          <a:noFill/>
          <a:ln>
            <a:solidFill>
              <a:srgbClr val="000000"/>
            </a:solidFill>
            <a:miter lim="800000"/>
            <a:headEnd/>
            <a:tailEnd/>
          </a:ln>
        </p:spPr>
      </p:sp>
      <p:sp>
        <p:nvSpPr>
          <p:cNvPr id="54274" name="Rectangle 3"/>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TextEdit="1"/>
          </p:cNvSpPr>
          <p:nvPr>
            <p:ph type="sldImg"/>
          </p:nvPr>
        </p:nvSpPr>
        <p:spPr bwMode="auto">
          <a:noFill/>
          <a:ln>
            <a:solidFill>
              <a:srgbClr val="000000"/>
            </a:solidFill>
            <a:miter lim="800000"/>
            <a:headEnd/>
            <a:tailEnd/>
          </a:ln>
        </p:spPr>
      </p:sp>
      <p:sp>
        <p:nvSpPr>
          <p:cNvPr id="56322" name="Rectangle 3"/>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TextEdit="1"/>
          </p:cNvSpPr>
          <p:nvPr>
            <p:ph type="sldImg"/>
          </p:nvPr>
        </p:nvSpPr>
        <p:spPr bwMode="auto">
          <a:noFill/>
          <a:ln>
            <a:solidFill>
              <a:srgbClr val="000000"/>
            </a:solidFill>
            <a:miter lim="800000"/>
            <a:headEnd/>
            <a:tailEnd/>
          </a:ln>
        </p:spPr>
      </p:sp>
      <p:sp>
        <p:nvSpPr>
          <p:cNvPr id="58370" name="Rectangle 3"/>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TextEdit="1"/>
          </p:cNvSpPr>
          <p:nvPr>
            <p:ph type="sldImg"/>
          </p:nvPr>
        </p:nvSpPr>
        <p:spPr bwMode="auto">
          <a:noFill/>
          <a:ln>
            <a:solidFill>
              <a:srgbClr val="000000"/>
            </a:solidFill>
            <a:miter lim="800000"/>
            <a:headEnd/>
            <a:tailEnd/>
          </a:ln>
        </p:spPr>
      </p:sp>
      <p:sp>
        <p:nvSpPr>
          <p:cNvPr id="6041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l-G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TextEdit="1"/>
          </p:cNvSpPr>
          <p:nvPr>
            <p:ph type="sldImg"/>
          </p:nvPr>
        </p:nvSpPr>
        <p:spPr bwMode="auto">
          <a:noFill/>
          <a:ln>
            <a:solidFill>
              <a:srgbClr val="000000"/>
            </a:solidFill>
            <a:miter lim="800000"/>
            <a:headEnd/>
            <a:tailEnd/>
          </a:ln>
        </p:spPr>
      </p:sp>
      <p:sp>
        <p:nvSpPr>
          <p:cNvPr id="62466" name="Rectangle 3"/>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TextEdit="1"/>
          </p:cNvSpPr>
          <p:nvPr>
            <p:ph type="sldImg"/>
          </p:nvPr>
        </p:nvSpPr>
        <p:spPr bwMode="auto">
          <a:noFill/>
          <a:ln>
            <a:solidFill>
              <a:srgbClr val="000000"/>
            </a:solidFill>
            <a:miter lim="800000"/>
            <a:headEnd/>
            <a:tailEnd/>
          </a:ln>
        </p:spPr>
      </p:sp>
      <p:sp>
        <p:nvSpPr>
          <p:cNvPr id="64514" name="Rectangle 3"/>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TextEdit="1"/>
          </p:cNvSpPr>
          <p:nvPr>
            <p:ph type="sldImg"/>
          </p:nvPr>
        </p:nvSpPr>
        <p:spPr bwMode="auto">
          <a:noFill/>
          <a:ln>
            <a:solidFill>
              <a:srgbClr val="000000"/>
            </a:solidFill>
            <a:miter lim="800000"/>
            <a:headEnd/>
            <a:tailEnd/>
          </a:ln>
        </p:spPr>
      </p:sp>
      <p:sp>
        <p:nvSpPr>
          <p:cNvPr id="23554" name="Rectangle 3"/>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TextEdit="1"/>
          </p:cNvSpPr>
          <p:nvPr>
            <p:ph type="sldImg"/>
          </p:nvPr>
        </p:nvSpPr>
        <p:spPr bwMode="auto">
          <a:noFill/>
          <a:ln>
            <a:solidFill>
              <a:srgbClr val="000000"/>
            </a:solidFill>
            <a:miter lim="800000"/>
            <a:headEnd/>
            <a:tailEnd/>
          </a:ln>
        </p:spPr>
      </p:sp>
      <p:sp>
        <p:nvSpPr>
          <p:cNvPr id="25602" name="Rectangle 3"/>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noFill/>
          <a:ln>
            <a:solidFill>
              <a:srgbClr val="000000"/>
            </a:solidFill>
            <a:miter lim="800000"/>
            <a:headEnd/>
            <a:tailEnd/>
          </a:ln>
        </p:spPr>
      </p:sp>
      <p:sp>
        <p:nvSpPr>
          <p:cNvPr id="27650" name="Rectangle 3"/>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TextEdit="1"/>
          </p:cNvSpPr>
          <p:nvPr>
            <p:ph type="sldImg"/>
          </p:nvPr>
        </p:nvSpPr>
        <p:spPr bwMode="auto">
          <a:noFill/>
          <a:ln>
            <a:solidFill>
              <a:srgbClr val="000000"/>
            </a:solidFill>
            <a:miter lim="800000"/>
            <a:headEnd/>
            <a:tailEnd/>
          </a:ln>
        </p:spPr>
      </p:sp>
      <p:sp>
        <p:nvSpPr>
          <p:cNvPr id="29698" name="Rectangle 3"/>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TextEdit="1"/>
          </p:cNvSpPr>
          <p:nvPr>
            <p:ph type="sldImg"/>
          </p:nvPr>
        </p:nvSpPr>
        <p:spPr bwMode="auto">
          <a:noFill/>
          <a:ln>
            <a:solidFill>
              <a:srgbClr val="000000"/>
            </a:solidFill>
            <a:miter lim="800000"/>
            <a:headEnd/>
            <a:tailEnd/>
          </a:ln>
        </p:spPr>
      </p:sp>
      <p:sp>
        <p:nvSpPr>
          <p:cNvPr id="31746" name="Rectangle 3"/>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fld id="{B624AA7F-8DD3-42CD-97C4-2B852F3D0226}" type="datetimeFigureOut">
              <a:rPr lang="el-GR"/>
              <a:pPr>
                <a:defRPr/>
              </a:pPr>
              <a:t>27/3/2013</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39859214-CA15-4DC7-A14D-4A187D96ED85}"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076FE532-6B0D-463C-9CBF-9A8AE7CEA18E}" type="datetimeFigureOut">
              <a:rPr lang="el-GR"/>
              <a:pPr>
                <a:defRPr/>
              </a:pPr>
              <a:t>27/3/2013</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55E9B258-A957-428C-99D3-BD04CAE4FD13}"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2F1CF9AA-B29A-411E-BB6C-86115509F2E2}" type="datetimeFigureOut">
              <a:rPr lang="el-GR"/>
              <a:pPr>
                <a:defRPr/>
              </a:pPr>
              <a:t>27/3/2013</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59A0E666-2FC4-485B-9344-8EEDC59D829A}"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C05257F4-B799-487B-97F2-7842EB2B1502}" type="datetimeFigureOut">
              <a:rPr lang="el-GR"/>
              <a:pPr>
                <a:defRPr/>
              </a:pPr>
              <a:t>27/3/2013</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93CE7F99-CEDC-4768-B57B-4B09AACE0387}"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D2767372-AB69-42A6-BFE0-D12BD2982FD3}" type="datetimeFigureOut">
              <a:rPr lang="el-GR"/>
              <a:pPr>
                <a:defRPr/>
              </a:pPr>
              <a:t>27/3/2013</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EE4FA066-6960-4F6D-BC12-5C5883065F22}"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fld id="{4D77F79A-DBB8-4CEB-A30C-167C483B9563}" type="datetimeFigureOut">
              <a:rPr lang="el-GR"/>
              <a:pPr>
                <a:defRPr/>
              </a:pPr>
              <a:t>27/3/2013</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B9C53DCA-1CAA-4E82-A18D-AB2AAB57B4C1}"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fld id="{DB9FAAAE-DF17-44AD-B3FC-E05D73B59C0F}" type="datetimeFigureOut">
              <a:rPr lang="el-GR"/>
              <a:pPr>
                <a:defRPr/>
              </a:pPr>
              <a:t>27/3/2013</a:t>
            </a:fld>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85C875AE-FD52-4EEE-9F7B-8FCE26725585}"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fld id="{60E632E2-AAA1-42DF-8E35-56A9C816963E}" type="datetimeFigureOut">
              <a:rPr lang="el-GR"/>
              <a:pPr>
                <a:defRPr/>
              </a:pPr>
              <a:t>27/3/2013</a:t>
            </a:fld>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A03F8AE9-4007-4D59-A1EA-839B4C5953A0}"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B12E8967-494C-4E35-BA41-B17C146C0575}" type="datetimeFigureOut">
              <a:rPr lang="el-GR"/>
              <a:pPr>
                <a:defRPr/>
              </a:pPr>
              <a:t>27/3/2013</a:t>
            </a:fld>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219585AF-04FE-4136-A33C-52B906C75774}"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E76A6E9A-7864-44DE-AED8-DC3D52E4B4AA}" type="datetimeFigureOut">
              <a:rPr lang="el-GR"/>
              <a:pPr>
                <a:defRPr/>
              </a:pPr>
              <a:t>27/3/2013</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A31B3679-2DC2-4E0F-A8A7-450FC292CBDD}"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E2BA31A5-AEF1-448D-AA4B-AF5598B10E73}" type="datetimeFigureOut">
              <a:rPr lang="el-GR"/>
              <a:pPr>
                <a:defRPr/>
              </a:pPr>
              <a:t>27/3/2013</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25546933-F2C6-4441-BC00-2B0064E76B9B}"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C0D827B-2F57-490B-8831-843A0B8D09CD}" type="datetimeFigureOut">
              <a:rPr lang="el-GR"/>
              <a:pPr>
                <a:defRPr/>
              </a:pPr>
              <a:t>27/3/2013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9255A33-A294-46A6-9BFC-CC47727575DC}"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youtube.com/watch?v=nlJugdk4OGc" TargetMode="External"/><Relationship Id="rId4" Type="http://schemas.openxmlformats.org/officeDocument/2006/relationships/hyperlink" Target="http://www.youtube.com/watch?v=hEQDllvuy1I"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file:///C:\Users\Ntina\Videos\Oliver!%20-%20Food,%20Glorious%20Food.mp4"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file:///C:\Users\Ntina\Videos\Oliver!%20-%20Oliver,%20Oliver.mp4"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http://el.wikipedia.org/wiki/%CE%9C%CE%AF%CE%BA%CF%85_%CE%9C%CE%AC%CE%BF%CF%85%CF%82"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 Τίτλος"/>
          <p:cNvSpPr>
            <a:spLocks noGrp="1"/>
          </p:cNvSpPr>
          <p:nvPr>
            <p:ph type="ctrTitle"/>
          </p:nvPr>
        </p:nvSpPr>
        <p:spPr>
          <a:xfrm>
            <a:off x="684213" y="1412875"/>
            <a:ext cx="7772400" cy="2190750"/>
          </a:xfrm>
        </p:spPr>
        <p:txBody>
          <a:bodyPr/>
          <a:lstStyle/>
          <a:p>
            <a:pPr eaLnBrk="1" hangingPunct="1"/>
            <a:r>
              <a:rPr lang="el-GR" sz="1800" smtClean="0"/>
              <a:t>Μαρία Αντωνιάδη,</a:t>
            </a:r>
            <a:r>
              <a:rPr lang="en-US" sz="1800" smtClean="0"/>
              <a:t> </a:t>
            </a:r>
            <a:r>
              <a:rPr lang="el-GR" sz="1800" smtClean="0"/>
              <a:t>Βαλέρια Μπακάλη</a:t>
            </a:r>
            <a:br>
              <a:rPr lang="el-GR" sz="1800" smtClean="0"/>
            </a:br>
            <a:r>
              <a:rPr lang="el-GR" sz="1800" smtClean="0"/>
              <a:t/>
            </a:r>
            <a:br>
              <a:rPr lang="el-GR" sz="1800" smtClean="0"/>
            </a:br>
            <a:r>
              <a:rPr lang="el-GR" sz="2800" b="1" i="1" smtClean="0">
                <a:latin typeface="Arial" charset="0"/>
              </a:rPr>
              <a:t>Ήρωες κινουμένων σχεδίων, κινηματογράφου, λογοτεχνίας</a:t>
            </a:r>
          </a:p>
        </p:txBody>
      </p:sp>
      <p:sp>
        <p:nvSpPr>
          <p:cNvPr id="14338" name="2 - Υπότιτλος"/>
          <p:cNvSpPr>
            <a:spLocks noGrp="1"/>
          </p:cNvSpPr>
          <p:nvPr>
            <p:ph type="subTitle" idx="1"/>
          </p:nvPr>
        </p:nvSpPr>
        <p:spPr>
          <a:xfrm>
            <a:off x="1476375" y="3789363"/>
            <a:ext cx="6657975" cy="2520950"/>
          </a:xfrm>
        </p:spPr>
        <p:txBody>
          <a:bodyPr/>
          <a:lstStyle/>
          <a:p>
            <a:pPr eaLnBrk="1" hangingPunct="1">
              <a:lnSpc>
                <a:spcPct val="80000"/>
              </a:lnSpc>
            </a:pPr>
            <a:r>
              <a:rPr lang="el-GR" sz="2400" b="1" smtClean="0">
                <a:solidFill>
                  <a:schemeClr val="tx1"/>
                </a:solidFill>
              </a:rPr>
              <a:t>Το θέμα μας περιλαμβάνει σύγχρονους ήρωες οι οποίοι όχι μόνο θεωρούνται ήρωες σαν χαρακτήρες στο έργο,</a:t>
            </a:r>
            <a:r>
              <a:rPr lang="en-US" sz="2400" b="1" smtClean="0">
                <a:solidFill>
                  <a:schemeClr val="tx1"/>
                </a:solidFill>
              </a:rPr>
              <a:t> </a:t>
            </a:r>
            <a:r>
              <a:rPr lang="el-GR" sz="2400" b="1" smtClean="0">
                <a:solidFill>
                  <a:schemeClr val="tx1"/>
                </a:solidFill>
              </a:rPr>
              <a:t>στη ταινία η στο βιβλίο αλλά ωστόσο χαρακτηρίζονται ήρωες λόγο το ότι εμφανίζονται και κάνουν μια ηρωική πράξη σώζοντας τον κόσμο αλλά και προστατεύοντας την ανθρωπότητα. Με  λίγα λόγια το θέμα μας σχετίζεται με «ηρωικούς  ήρωες».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1 - Τίτλος"/>
          <p:cNvSpPr>
            <a:spLocks noGrp="1"/>
          </p:cNvSpPr>
          <p:nvPr>
            <p:ph type="title" idx="4294967295"/>
          </p:nvPr>
        </p:nvSpPr>
        <p:spPr>
          <a:xfrm>
            <a:off x="1792288" y="4437063"/>
            <a:ext cx="5486400" cy="930275"/>
          </a:xfrm>
        </p:spPr>
        <p:txBody>
          <a:bodyPr anchor="b"/>
          <a:lstStyle/>
          <a:p>
            <a:pPr algn="l" eaLnBrk="1" hangingPunct="1"/>
            <a:r>
              <a:rPr lang="el-GR" sz="2000" b="1" smtClean="0">
                <a:latin typeface="Arial" charset="0"/>
              </a:rPr>
              <a:t/>
            </a:r>
            <a:br>
              <a:rPr lang="el-GR" sz="2000" b="1" smtClean="0">
                <a:latin typeface="Arial" charset="0"/>
              </a:rPr>
            </a:br>
            <a:r>
              <a:rPr lang="el-GR" sz="1400" smtClean="0">
                <a:latin typeface="Arial" charset="0"/>
              </a:rPr>
              <a:t>μαθήτρια Τζουρμπάκη Βασιλική</a:t>
            </a:r>
            <a:r>
              <a:rPr lang="el-GR" sz="2000" b="1" smtClean="0">
                <a:latin typeface="Arial" charset="0"/>
              </a:rPr>
              <a:t/>
            </a:r>
            <a:br>
              <a:rPr lang="el-GR" sz="2000" b="1" smtClean="0">
                <a:latin typeface="Arial" charset="0"/>
              </a:rPr>
            </a:br>
            <a:r>
              <a:rPr lang="el-GR" sz="2000" b="1" smtClean="0">
                <a:latin typeface="Arial" charset="0"/>
              </a:rPr>
              <a:t/>
            </a:r>
            <a:br>
              <a:rPr lang="el-GR" sz="2000" b="1" smtClean="0">
                <a:latin typeface="Arial" charset="0"/>
              </a:rPr>
            </a:br>
            <a:r>
              <a:rPr lang="el-GR" sz="2000" b="1" smtClean="0">
                <a:latin typeface="Arial" charset="0"/>
              </a:rPr>
              <a:t> </a:t>
            </a:r>
            <a:r>
              <a:rPr lang="el-GR" sz="2800" b="1" u="sng" smtClean="0"/>
              <a:t>Μέριλιν Μονρόε</a:t>
            </a:r>
          </a:p>
        </p:txBody>
      </p:sp>
      <p:pic>
        <p:nvPicPr>
          <p:cNvPr id="32770" name="4 - Θέση εικόνας" descr="MV5BNzQzNDMxMjQxNF5BMl5BanBnXkFtZTYwMTc5NTI2__V1__SY314_CR5,0,214,314_.jpg"/>
          <p:cNvPicPr>
            <a:picLocks noGrp="1" noChangeAspect="1"/>
          </p:cNvPicPr>
          <p:nvPr>
            <p:ph idx="4294967295"/>
          </p:nvPr>
        </p:nvPicPr>
        <p:blipFill>
          <a:blip r:embed="rId3"/>
          <a:srcRect t="24443" b="24443"/>
          <a:stretch>
            <a:fillRect/>
          </a:stretch>
        </p:blipFill>
        <p:spPr>
          <a:xfrm>
            <a:off x="1792288" y="612775"/>
            <a:ext cx="5486400" cy="3608388"/>
          </a:xfrm>
        </p:spPr>
      </p:pic>
      <p:sp>
        <p:nvSpPr>
          <p:cNvPr id="32771" name="3 - Θέση κειμένου"/>
          <p:cNvSpPr>
            <a:spLocks noGrp="1"/>
          </p:cNvSpPr>
          <p:nvPr>
            <p:ph type="body" sz="half" idx="4294967295"/>
          </p:nvPr>
        </p:nvSpPr>
        <p:spPr>
          <a:xfrm>
            <a:off x="1116013" y="5367338"/>
            <a:ext cx="6985000" cy="1230312"/>
          </a:xfrm>
        </p:spPr>
        <p:txBody>
          <a:bodyPr/>
          <a:lstStyle/>
          <a:p>
            <a:pPr marL="0" indent="0" eaLnBrk="1" hangingPunct="1">
              <a:buFont typeface="Arial" charset="0"/>
              <a:buNone/>
            </a:pPr>
            <a:r>
              <a:rPr lang="el-GR" sz="1600" smtClean="0"/>
              <a:t>Η Μέριλιν Μονρόε(Νόρμα Τζην Μόρτενσεν)γεννήθηκε στο Λος Άντζελες,της Καλιφόρνια το 1926 και πέθανε τον Αύγουστο του 1962 σε ηλικία 36 ετών.Ήταν μια Αμερικανίδα ηθοποιός,μοντέλο και τραγουδίστρια,η οποία και θεωρήθηκε Σύμβολο του Σεξ γύρω στην δεκαετία του50.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 Τίτλος"/>
          <p:cNvSpPr>
            <a:spLocks noGrp="1"/>
          </p:cNvSpPr>
          <p:nvPr>
            <p:ph type="title" idx="4294967295"/>
          </p:nvPr>
        </p:nvSpPr>
        <p:spPr>
          <a:xfrm>
            <a:off x="1792288" y="4800600"/>
            <a:ext cx="5486400" cy="566738"/>
          </a:xfrm>
        </p:spPr>
        <p:txBody>
          <a:bodyPr anchor="b"/>
          <a:lstStyle/>
          <a:p>
            <a:pPr algn="l" eaLnBrk="1" hangingPunct="1"/>
            <a:r>
              <a:rPr lang="el-GR" sz="2000" b="1" smtClean="0"/>
              <a:t>Οικογένεια</a:t>
            </a:r>
          </a:p>
        </p:txBody>
      </p:sp>
      <p:pic>
        <p:nvPicPr>
          <p:cNvPr id="34818" name="4 - Θέση εικόνας" descr="untitled.png"/>
          <p:cNvPicPr>
            <a:picLocks noGrp="1" noChangeAspect="1"/>
          </p:cNvPicPr>
          <p:nvPr>
            <p:ph idx="4294967295"/>
          </p:nvPr>
        </p:nvPicPr>
        <p:blipFill>
          <a:blip r:embed="rId3"/>
          <a:srcRect t="6371" b="6371"/>
          <a:stretch>
            <a:fillRect/>
          </a:stretch>
        </p:blipFill>
        <p:spPr>
          <a:xfrm>
            <a:off x="1792288" y="612775"/>
            <a:ext cx="5486400" cy="4114800"/>
          </a:xfrm>
        </p:spPr>
      </p:pic>
      <p:sp>
        <p:nvSpPr>
          <p:cNvPr id="34819" name="3 - Θέση κειμένου"/>
          <p:cNvSpPr>
            <a:spLocks noGrp="1"/>
          </p:cNvSpPr>
          <p:nvPr>
            <p:ph type="body" sz="half" idx="4294967295"/>
          </p:nvPr>
        </p:nvSpPr>
        <p:spPr>
          <a:xfrm>
            <a:off x="1692275" y="5445125"/>
            <a:ext cx="6551613" cy="1223963"/>
          </a:xfrm>
        </p:spPr>
        <p:txBody>
          <a:bodyPr/>
          <a:lstStyle/>
          <a:p>
            <a:pPr marL="0" indent="0" eaLnBrk="1" hangingPunct="1">
              <a:buFont typeface="Arial" charset="0"/>
              <a:buNone/>
            </a:pPr>
            <a:r>
              <a:rPr lang="el-GR" sz="1800" smtClean="0"/>
              <a:t>Ήταν νόθο παιδί της Γκλάντυς Περλ Μπαίηκερ και άγνωστου πατέρα,πέρασε άσχημη παιδική ηλικία,καθώς η μητέρα της νοσηλεύτηκε αρκετές φορές σε ψυχιατρικά ιδρύματα,ενώ η ίδια φιλοξενήθηκε ως ψυχοπαίδι σε διάφορες οικογένειες.</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 Τίτλος"/>
          <p:cNvSpPr>
            <a:spLocks noGrp="1"/>
          </p:cNvSpPr>
          <p:nvPr>
            <p:ph type="title" idx="4294967295"/>
          </p:nvPr>
        </p:nvSpPr>
        <p:spPr>
          <a:xfrm>
            <a:off x="1792288" y="4800600"/>
            <a:ext cx="5486400" cy="566738"/>
          </a:xfrm>
        </p:spPr>
        <p:txBody>
          <a:bodyPr anchor="b"/>
          <a:lstStyle/>
          <a:p>
            <a:pPr algn="l" eaLnBrk="1" hangingPunct="1"/>
            <a:endParaRPr lang="el-GR" sz="2000" b="1" smtClean="0"/>
          </a:p>
        </p:txBody>
      </p:sp>
      <p:pic>
        <p:nvPicPr>
          <p:cNvPr id="36866" name="4 - Θέση εικόνας" descr="untitled.png"/>
          <p:cNvPicPr>
            <a:picLocks noGrp="1" noChangeAspect="1"/>
          </p:cNvPicPr>
          <p:nvPr>
            <p:ph idx="4294967295"/>
          </p:nvPr>
        </p:nvPicPr>
        <p:blipFill>
          <a:blip r:embed="rId3"/>
          <a:srcRect t="15691" b="15691"/>
          <a:stretch>
            <a:fillRect/>
          </a:stretch>
        </p:blipFill>
        <p:spPr>
          <a:xfrm>
            <a:off x="1835150" y="620713"/>
            <a:ext cx="5486400" cy="4114800"/>
          </a:xfrm>
        </p:spPr>
      </p:pic>
      <p:sp>
        <p:nvSpPr>
          <p:cNvPr id="36867" name="3 - Θέση κειμένου"/>
          <p:cNvSpPr>
            <a:spLocks noGrp="1"/>
          </p:cNvSpPr>
          <p:nvPr>
            <p:ph type="body" sz="half" idx="4294967295"/>
          </p:nvPr>
        </p:nvSpPr>
        <p:spPr>
          <a:xfrm>
            <a:off x="1792288" y="5367338"/>
            <a:ext cx="5486400" cy="804862"/>
          </a:xfrm>
        </p:spPr>
        <p:txBody>
          <a:bodyPr/>
          <a:lstStyle/>
          <a:p>
            <a:pPr marL="0" indent="0" eaLnBrk="1" hangingPunct="1">
              <a:buFont typeface="Arial" charset="0"/>
              <a:buNone/>
            </a:pPr>
            <a:r>
              <a:rPr lang="el-GR" sz="2000" smtClean="0"/>
              <a:t>Για ένα διάστημα έμενε σε μια φίλη της μητέρας της,την Γκρέις ΜακΚύ Γκοντάρντ.</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 Τίτλος"/>
          <p:cNvSpPr>
            <a:spLocks noGrp="1"/>
          </p:cNvSpPr>
          <p:nvPr>
            <p:ph type="title" idx="4294967295"/>
          </p:nvPr>
        </p:nvSpPr>
        <p:spPr>
          <a:xfrm>
            <a:off x="1792288" y="4800600"/>
            <a:ext cx="5486400" cy="566738"/>
          </a:xfrm>
        </p:spPr>
        <p:txBody>
          <a:bodyPr anchor="b"/>
          <a:lstStyle/>
          <a:p>
            <a:pPr algn="l" eaLnBrk="1" hangingPunct="1"/>
            <a:r>
              <a:rPr lang="el-GR" sz="2000" b="1" smtClean="0"/>
              <a:t>Ορφανοτροφείο </a:t>
            </a:r>
            <a:r>
              <a:rPr lang="en-US" sz="2000" smtClean="0"/>
              <a:t>HOLLYGROVE</a:t>
            </a:r>
            <a:r>
              <a:rPr lang="el-GR" sz="2000" smtClean="0"/>
              <a:t> στην Καλιφόρνια</a:t>
            </a:r>
            <a:endParaRPr lang="el-GR" sz="2000" b="1" smtClean="0"/>
          </a:p>
        </p:txBody>
      </p:sp>
      <p:pic>
        <p:nvPicPr>
          <p:cNvPr id="38914" name="4 - Θέση εικόνας" descr="untitled.png"/>
          <p:cNvPicPr>
            <a:picLocks noGrp="1" noChangeAspect="1"/>
          </p:cNvPicPr>
          <p:nvPr>
            <p:ph idx="4294967295"/>
          </p:nvPr>
        </p:nvPicPr>
        <p:blipFill>
          <a:blip r:embed="rId3"/>
          <a:srcRect l="64" r="64"/>
          <a:stretch>
            <a:fillRect/>
          </a:stretch>
        </p:blipFill>
        <p:spPr>
          <a:xfrm>
            <a:off x="1792288" y="612775"/>
            <a:ext cx="5486400" cy="4114800"/>
          </a:xfrm>
        </p:spPr>
      </p:pic>
      <p:sp>
        <p:nvSpPr>
          <p:cNvPr id="38915" name="3 - Θέση κειμένου"/>
          <p:cNvSpPr>
            <a:spLocks noGrp="1"/>
          </p:cNvSpPr>
          <p:nvPr>
            <p:ph type="body" sz="half" idx="4294967295"/>
          </p:nvPr>
        </p:nvSpPr>
        <p:spPr>
          <a:xfrm>
            <a:off x="1792288" y="5367338"/>
            <a:ext cx="5486400" cy="804862"/>
          </a:xfrm>
        </p:spPr>
        <p:txBody>
          <a:bodyPr/>
          <a:lstStyle/>
          <a:p>
            <a:pPr marL="0" indent="0" eaLnBrk="1" hangingPunct="1">
              <a:buFont typeface="Arial" charset="0"/>
              <a:buNone/>
            </a:pPr>
            <a:r>
              <a:rPr lang="el-GR" sz="2000" smtClean="0"/>
              <a:t>Στην ηλικία των εννέα ετών μπήκε σε ορφανοτροφείο.</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4 - Τίτλος"/>
          <p:cNvSpPr>
            <a:spLocks noGrp="1"/>
          </p:cNvSpPr>
          <p:nvPr>
            <p:ph type="title" idx="4294967295"/>
          </p:nvPr>
        </p:nvSpPr>
        <p:spPr>
          <a:xfrm>
            <a:off x="1792288" y="4800600"/>
            <a:ext cx="5486400" cy="566738"/>
          </a:xfrm>
        </p:spPr>
        <p:txBody>
          <a:bodyPr anchor="b"/>
          <a:lstStyle/>
          <a:p>
            <a:pPr algn="l" eaLnBrk="1" hangingPunct="1"/>
            <a:r>
              <a:rPr lang="el-GR" sz="2000" b="1" smtClean="0"/>
              <a:t>Γάμοι</a:t>
            </a:r>
          </a:p>
        </p:txBody>
      </p:sp>
      <p:pic>
        <p:nvPicPr>
          <p:cNvPr id="40962" name="7 - Θέση εικόνας" descr="imagesCAKZP4TJ.jpg"/>
          <p:cNvPicPr>
            <a:picLocks noGrp="1" noChangeAspect="1"/>
          </p:cNvPicPr>
          <p:nvPr>
            <p:ph idx="4294967295"/>
          </p:nvPr>
        </p:nvPicPr>
        <p:blipFill>
          <a:blip r:embed="rId3"/>
          <a:srcRect/>
          <a:stretch>
            <a:fillRect/>
          </a:stretch>
        </p:blipFill>
        <p:spPr>
          <a:xfrm>
            <a:off x="2195513" y="981075"/>
            <a:ext cx="4752975" cy="3816350"/>
          </a:xfrm>
        </p:spPr>
      </p:pic>
      <p:sp>
        <p:nvSpPr>
          <p:cNvPr id="40963" name="6 - Θέση κειμένου"/>
          <p:cNvSpPr>
            <a:spLocks noGrp="1"/>
          </p:cNvSpPr>
          <p:nvPr>
            <p:ph type="body" sz="half" idx="4294967295"/>
          </p:nvPr>
        </p:nvSpPr>
        <p:spPr>
          <a:xfrm>
            <a:off x="1792288" y="5367338"/>
            <a:ext cx="5486400" cy="804862"/>
          </a:xfrm>
        </p:spPr>
        <p:txBody>
          <a:bodyPr/>
          <a:lstStyle/>
          <a:p>
            <a:pPr marL="0" indent="0" eaLnBrk="1" hangingPunct="1">
              <a:buFont typeface="Arial" charset="0"/>
              <a:buNone/>
            </a:pPr>
            <a:r>
              <a:rPr lang="el-GR" sz="2000" smtClean="0"/>
              <a:t>Στα δεκαέξι της εγκαταλείπει το σχολείο για να παντρευτεί τον νεαρό εργάτη,Τζέιμς Ντάγκερτι.</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4 - Θέση εικόνας" descr="untitled.png"/>
          <p:cNvPicPr>
            <a:picLocks noGrp="1" noChangeAspect="1"/>
          </p:cNvPicPr>
          <p:nvPr>
            <p:ph idx="4294967295"/>
          </p:nvPr>
        </p:nvPicPr>
        <p:blipFill>
          <a:blip r:embed="rId3"/>
          <a:srcRect l="64" r="64"/>
          <a:stretch>
            <a:fillRect/>
          </a:stretch>
        </p:blipFill>
        <p:spPr>
          <a:xfrm>
            <a:off x="1792288" y="612775"/>
            <a:ext cx="5486400" cy="4114800"/>
          </a:xfrm>
        </p:spPr>
      </p:pic>
      <p:sp>
        <p:nvSpPr>
          <p:cNvPr id="43011" name="3 - Θέση κειμένου"/>
          <p:cNvSpPr>
            <a:spLocks noGrp="1"/>
          </p:cNvSpPr>
          <p:nvPr>
            <p:ph type="body" sz="half" idx="4294967295"/>
          </p:nvPr>
        </p:nvSpPr>
        <p:spPr>
          <a:xfrm>
            <a:off x="1792288" y="5367338"/>
            <a:ext cx="5486400" cy="1014412"/>
          </a:xfrm>
        </p:spPr>
        <p:txBody>
          <a:bodyPr/>
          <a:lstStyle/>
          <a:p>
            <a:pPr marL="0" indent="0" eaLnBrk="1" hangingPunct="1">
              <a:buFont typeface="Arial" charset="0"/>
              <a:buNone/>
            </a:pPr>
            <a:r>
              <a:rPr lang="el-GR" sz="2000" smtClean="0"/>
              <a:t>Ο δεύτερος σύζυγός της ήταν ο παίκτης του μπέιζμπολ Τζο ντι Μάτζιο με τον οποίο και χώρισε μετά από εννιάμηνη συμβίωση.</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4 - Θέση εικόνας" descr="imagesCA7AUY2Q.jpg"/>
          <p:cNvPicPr>
            <a:picLocks noGrp="1" noChangeAspect="1"/>
          </p:cNvPicPr>
          <p:nvPr>
            <p:ph idx="4294967295"/>
          </p:nvPr>
        </p:nvPicPr>
        <p:blipFill>
          <a:blip r:embed="rId3"/>
          <a:srcRect t="20505" b="20505"/>
          <a:stretch>
            <a:fillRect/>
          </a:stretch>
        </p:blipFill>
        <p:spPr>
          <a:xfrm>
            <a:off x="1792288" y="612775"/>
            <a:ext cx="5486400" cy="4111625"/>
          </a:xfrm>
        </p:spPr>
      </p:pic>
      <p:sp>
        <p:nvSpPr>
          <p:cNvPr id="45059" name="3 - Θέση κειμένου"/>
          <p:cNvSpPr>
            <a:spLocks noGrp="1"/>
          </p:cNvSpPr>
          <p:nvPr>
            <p:ph type="body" sz="half" idx="4294967295"/>
          </p:nvPr>
        </p:nvSpPr>
        <p:spPr>
          <a:xfrm>
            <a:off x="1792288" y="5367338"/>
            <a:ext cx="5486400" cy="1014412"/>
          </a:xfrm>
        </p:spPr>
        <p:txBody>
          <a:bodyPr/>
          <a:lstStyle/>
          <a:p>
            <a:pPr marL="0" indent="0" eaLnBrk="1" hangingPunct="1">
              <a:buFont typeface="Arial" charset="0"/>
              <a:buNone/>
            </a:pPr>
            <a:r>
              <a:rPr lang="el-GR" sz="2000" smtClean="0"/>
              <a:t>Το 1956 παντρεύεται τον συγγραφέα Άρθουρ Μίλλερ με τον οποίο και χωρίζει το 1961 και μπαίνει σε ψυχιατρική κλινική.</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1 - Τίτλος"/>
          <p:cNvSpPr>
            <a:spLocks noGrp="1"/>
          </p:cNvSpPr>
          <p:nvPr>
            <p:ph type="title" idx="4294967295"/>
          </p:nvPr>
        </p:nvSpPr>
        <p:spPr>
          <a:xfrm>
            <a:off x="1792288" y="4800600"/>
            <a:ext cx="5486400" cy="566738"/>
          </a:xfrm>
        </p:spPr>
        <p:txBody>
          <a:bodyPr anchor="b"/>
          <a:lstStyle/>
          <a:p>
            <a:pPr algn="l" eaLnBrk="1" hangingPunct="1"/>
            <a:r>
              <a:rPr lang="el-GR" sz="2000" b="1" smtClean="0"/>
              <a:t>Σπουδές</a:t>
            </a:r>
          </a:p>
        </p:txBody>
      </p:sp>
      <p:pic>
        <p:nvPicPr>
          <p:cNvPr id="47106" name="4 - Θέση εικόνας" descr="imagesCAAB8K29.jpg"/>
          <p:cNvPicPr>
            <a:picLocks noGrp="1" noChangeAspect="1"/>
          </p:cNvPicPr>
          <p:nvPr>
            <p:ph idx="4294967295"/>
          </p:nvPr>
        </p:nvPicPr>
        <p:blipFill>
          <a:blip r:embed="rId3"/>
          <a:srcRect t="25044" b="25044"/>
          <a:stretch>
            <a:fillRect/>
          </a:stretch>
        </p:blipFill>
        <p:spPr>
          <a:xfrm>
            <a:off x="1792288" y="612775"/>
            <a:ext cx="5486400" cy="4184650"/>
          </a:xfrm>
        </p:spPr>
      </p:pic>
      <p:sp>
        <p:nvSpPr>
          <p:cNvPr id="47107" name="3 - Θέση κειμένου"/>
          <p:cNvSpPr>
            <a:spLocks noGrp="1"/>
          </p:cNvSpPr>
          <p:nvPr>
            <p:ph type="body" sz="half" idx="4294967295"/>
          </p:nvPr>
        </p:nvSpPr>
        <p:spPr>
          <a:xfrm>
            <a:off x="1792288" y="5367338"/>
            <a:ext cx="5486400" cy="804862"/>
          </a:xfrm>
        </p:spPr>
        <p:txBody>
          <a:bodyPr/>
          <a:lstStyle/>
          <a:p>
            <a:pPr marL="0" indent="0" eaLnBrk="1" hangingPunct="1">
              <a:buFont typeface="Arial" charset="0"/>
              <a:buNone/>
            </a:pPr>
            <a:r>
              <a:rPr lang="el-GR" sz="2000" smtClean="0"/>
              <a:t>Ήθελε να παίξει σε σοβαρούς ρόλους γι' αυτό και φοίτησε στο Άκτορς Στούντιο της Νέας Υόρκης.</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 Τίτλος"/>
          <p:cNvSpPr>
            <a:spLocks noGrp="1"/>
          </p:cNvSpPr>
          <p:nvPr>
            <p:ph type="title" idx="4294967295"/>
          </p:nvPr>
        </p:nvSpPr>
        <p:spPr>
          <a:xfrm>
            <a:off x="1792288" y="4800600"/>
            <a:ext cx="5486400" cy="566738"/>
          </a:xfrm>
        </p:spPr>
        <p:txBody>
          <a:bodyPr anchor="b"/>
          <a:lstStyle/>
          <a:p>
            <a:pPr algn="l" eaLnBrk="1" hangingPunct="1"/>
            <a:endParaRPr lang="el-GR" sz="2000" b="1" smtClean="0"/>
          </a:p>
        </p:txBody>
      </p:sp>
      <p:pic>
        <p:nvPicPr>
          <p:cNvPr id="49154" name="4 - Θέση εικόνας" descr="imagesCATYF1H1.jpg"/>
          <p:cNvPicPr>
            <a:picLocks noGrp="1" noChangeAspect="1"/>
          </p:cNvPicPr>
          <p:nvPr>
            <p:ph idx="4294967295"/>
          </p:nvPr>
        </p:nvPicPr>
        <p:blipFill>
          <a:blip r:embed="rId3"/>
          <a:srcRect/>
          <a:stretch>
            <a:fillRect/>
          </a:stretch>
        </p:blipFill>
        <p:spPr>
          <a:xfrm>
            <a:off x="2484438" y="476250"/>
            <a:ext cx="4175125" cy="4321175"/>
          </a:xfrm>
        </p:spPr>
      </p:pic>
      <p:sp>
        <p:nvSpPr>
          <p:cNvPr id="49155" name="3 - Θέση κειμένου"/>
          <p:cNvSpPr>
            <a:spLocks noGrp="1"/>
          </p:cNvSpPr>
          <p:nvPr>
            <p:ph type="body" sz="half" idx="4294967295"/>
          </p:nvPr>
        </p:nvSpPr>
        <p:spPr>
          <a:xfrm>
            <a:off x="1792288" y="5367338"/>
            <a:ext cx="5486400" cy="804862"/>
          </a:xfrm>
        </p:spPr>
        <p:txBody>
          <a:bodyPr/>
          <a:lstStyle/>
          <a:p>
            <a:pPr marL="0" indent="0" eaLnBrk="1" hangingPunct="1">
              <a:lnSpc>
                <a:spcPct val="90000"/>
              </a:lnSpc>
              <a:buFont typeface="Arial" charset="0"/>
              <a:buNone/>
            </a:pPr>
            <a:r>
              <a:rPr lang="el-GR" sz="2400" smtClean="0"/>
              <a:t>Το 1962 απολύεται από την εταιρία Φοξ,</a:t>
            </a:r>
            <a:r>
              <a:rPr lang="en-US" sz="2400" smtClean="0"/>
              <a:t> </a:t>
            </a:r>
            <a:r>
              <a:rPr lang="el-GR" sz="2400" smtClean="0"/>
              <a:t>εξαιτίας της ασυνέπειας που παρουσίαζε.</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4 - Τίτλος"/>
          <p:cNvSpPr>
            <a:spLocks noGrp="1"/>
          </p:cNvSpPr>
          <p:nvPr>
            <p:ph type="title" idx="4294967295"/>
          </p:nvPr>
        </p:nvSpPr>
        <p:spPr/>
        <p:txBody>
          <a:bodyPr/>
          <a:lstStyle/>
          <a:p>
            <a:pPr eaLnBrk="1" hangingPunct="1"/>
            <a:r>
              <a:rPr lang="el-GR" smtClean="0"/>
              <a:t>Θάνατος</a:t>
            </a:r>
          </a:p>
        </p:txBody>
      </p:sp>
      <p:pic>
        <p:nvPicPr>
          <p:cNvPr id="51202" name="7 - Θέση περιεχομένου" descr="imagesCANYW2SD.jpg"/>
          <p:cNvPicPr>
            <a:picLocks noGrp="1" noChangeAspect="1"/>
          </p:cNvPicPr>
          <p:nvPr>
            <p:ph sz="half" idx="4294967295"/>
          </p:nvPr>
        </p:nvPicPr>
        <p:blipFill>
          <a:blip r:embed="rId3"/>
          <a:srcRect/>
          <a:stretch>
            <a:fillRect/>
          </a:stretch>
        </p:blipFill>
        <p:spPr>
          <a:xfrm>
            <a:off x="1228725" y="2947988"/>
            <a:ext cx="2495550" cy="1993900"/>
          </a:xfrm>
        </p:spPr>
      </p:pic>
      <p:pic>
        <p:nvPicPr>
          <p:cNvPr id="51203" name="8 - Θέση περιεχομένου" descr="imagesCAWOCK7X.jpg"/>
          <p:cNvPicPr>
            <a:picLocks noGrp="1" noChangeAspect="1"/>
          </p:cNvPicPr>
          <p:nvPr>
            <p:ph sz="half" idx="4294967295"/>
          </p:nvPr>
        </p:nvPicPr>
        <p:blipFill>
          <a:blip r:embed="rId4"/>
          <a:srcRect/>
          <a:stretch>
            <a:fillRect/>
          </a:stretch>
        </p:blipFill>
        <p:spPr>
          <a:xfrm>
            <a:off x="4787900" y="1916113"/>
            <a:ext cx="3240088" cy="3744912"/>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 Τίτλος"/>
          <p:cNvSpPr>
            <a:spLocks noGrp="1"/>
          </p:cNvSpPr>
          <p:nvPr>
            <p:ph type="title"/>
          </p:nvPr>
        </p:nvSpPr>
        <p:spPr>
          <a:xfrm>
            <a:off x="179388" y="0"/>
            <a:ext cx="8229600" cy="1143000"/>
          </a:xfrm>
        </p:spPr>
        <p:txBody>
          <a:bodyPr/>
          <a:lstStyle/>
          <a:p>
            <a:pPr eaLnBrk="1" hangingPunct="1"/>
            <a:r>
              <a:rPr lang="en-US" smtClean="0"/>
              <a:t>1.Oliver twist</a:t>
            </a:r>
            <a:endParaRPr lang="el-GR" smtClean="0"/>
          </a:p>
        </p:txBody>
      </p:sp>
      <p:pic>
        <p:nvPicPr>
          <p:cNvPr id="16386" name="3 - Θέση περιεχομένου" descr="imgOliver Twist1.jpg"/>
          <p:cNvPicPr>
            <a:picLocks noGrp="1" noChangeAspect="1"/>
          </p:cNvPicPr>
          <p:nvPr>
            <p:ph idx="1"/>
          </p:nvPr>
        </p:nvPicPr>
        <p:blipFill>
          <a:blip r:embed="rId3"/>
          <a:srcRect/>
          <a:stretch>
            <a:fillRect/>
          </a:stretch>
        </p:blipFill>
        <p:spPr>
          <a:xfrm>
            <a:off x="112713" y="1125538"/>
            <a:ext cx="3817937" cy="5183187"/>
          </a:xfrm>
        </p:spPr>
      </p:pic>
      <p:sp>
        <p:nvSpPr>
          <p:cNvPr id="16387" name="7 - TextBox"/>
          <p:cNvSpPr txBox="1">
            <a:spLocks noChangeArrowheads="1"/>
          </p:cNvSpPr>
          <p:nvPr/>
        </p:nvSpPr>
        <p:spPr bwMode="auto">
          <a:xfrm>
            <a:off x="4067175" y="923925"/>
            <a:ext cx="5076825" cy="5761038"/>
          </a:xfrm>
          <a:prstGeom prst="rect">
            <a:avLst/>
          </a:prstGeom>
          <a:noFill/>
          <a:ln w="9525">
            <a:noFill/>
            <a:miter lim="800000"/>
            <a:headEnd/>
            <a:tailEnd/>
          </a:ln>
        </p:spPr>
        <p:txBody>
          <a:bodyPr>
            <a:spAutoFit/>
          </a:bodyPr>
          <a:lstStyle/>
          <a:p>
            <a:r>
              <a:rPr lang="el-GR" sz="2800">
                <a:latin typeface="Calibri" pitchFamily="34" charset="0"/>
              </a:rPr>
              <a:t>Το "Όλιβερ Τουίστ" είναι το μυθιστόρημα που έγραψε ο Άγγλος μυθιστοριογράφος </a:t>
            </a:r>
            <a:r>
              <a:rPr lang="en-US" sz="2800">
                <a:latin typeface="Calibri" pitchFamily="34" charset="0"/>
              </a:rPr>
              <a:t>   </a:t>
            </a:r>
            <a:r>
              <a:rPr lang="el-GR" sz="2800">
                <a:latin typeface="Calibri" pitchFamily="34" charset="0"/>
              </a:rPr>
              <a:t>Κάρολος Ντίκενς. Το έργο εκδόθηκε το 1838 και είναι το πρώτο μυθιστόρημα που γράφτηκε στην αγγλική γλώσσα έχοντας ως πρωταγωνιστή ένα παιδί.</a:t>
            </a:r>
          </a:p>
          <a:p>
            <a:endParaRPr lang="el-GR">
              <a:latin typeface="Calibri" pitchFamily="34" charset="0"/>
            </a:endParaRPr>
          </a:p>
          <a:p>
            <a:r>
              <a:rPr lang="el-GR">
                <a:hlinkClick r:id="rId4"/>
              </a:rPr>
              <a:t>http://www.youtube.com/watch?v=hEQDllvuy1I</a:t>
            </a:r>
            <a:r>
              <a:rPr lang="el-GR"/>
              <a:t> </a:t>
            </a:r>
            <a:r>
              <a:rPr lang="en-US"/>
              <a:t>, </a:t>
            </a:r>
            <a:r>
              <a:rPr lang="el-GR">
                <a:hlinkClick r:id="rId5"/>
              </a:rPr>
              <a:t>http://www.youtube.com/watch?v=nlJugdk4OGc</a:t>
            </a:r>
            <a:r>
              <a:rPr lang="el-G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1 - Τίτλος"/>
          <p:cNvSpPr>
            <a:spLocks noGrp="1"/>
          </p:cNvSpPr>
          <p:nvPr>
            <p:ph type="title" idx="4294967295"/>
          </p:nvPr>
        </p:nvSpPr>
        <p:spPr>
          <a:xfrm>
            <a:off x="1792288" y="4800600"/>
            <a:ext cx="5486400" cy="566738"/>
          </a:xfrm>
        </p:spPr>
        <p:txBody>
          <a:bodyPr anchor="b"/>
          <a:lstStyle/>
          <a:p>
            <a:pPr algn="l" eaLnBrk="1" hangingPunct="1"/>
            <a:r>
              <a:rPr lang="el-GR" sz="2000" b="1" smtClean="0"/>
              <a:t>Αίτια Θανάτου</a:t>
            </a:r>
          </a:p>
        </p:txBody>
      </p:sp>
      <p:pic>
        <p:nvPicPr>
          <p:cNvPr id="53250" name="4 - Θέση εικόνας" descr="imagesCAB0W11I.jpg"/>
          <p:cNvPicPr>
            <a:picLocks noGrp="1" noChangeAspect="1"/>
          </p:cNvPicPr>
          <p:nvPr>
            <p:ph idx="4294967295"/>
          </p:nvPr>
        </p:nvPicPr>
        <p:blipFill>
          <a:blip r:embed="rId3"/>
          <a:srcRect t="20238" b="20238"/>
          <a:stretch>
            <a:fillRect/>
          </a:stretch>
        </p:blipFill>
        <p:spPr>
          <a:xfrm>
            <a:off x="1792288" y="612775"/>
            <a:ext cx="5486400" cy="4114800"/>
          </a:xfrm>
        </p:spPr>
      </p:pic>
      <p:sp>
        <p:nvSpPr>
          <p:cNvPr id="53251" name="3 - Θέση κειμένου"/>
          <p:cNvSpPr>
            <a:spLocks noGrp="1"/>
          </p:cNvSpPr>
          <p:nvPr>
            <p:ph type="body" sz="half" idx="4294967295"/>
          </p:nvPr>
        </p:nvSpPr>
        <p:spPr>
          <a:xfrm>
            <a:off x="1792288" y="5367338"/>
            <a:ext cx="5486400" cy="1230312"/>
          </a:xfrm>
        </p:spPr>
        <p:txBody>
          <a:bodyPr/>
          <a:lstStyle/>
          <a:p>
            <a:pPr marL="0" indent="0" eaLnBrk="1" hangingPunct="1">
              <a:buFont typeface="Arial" charset="0"/>
              <a:buNone/>
            </a:pPr>
            <a:r>
              <a:rPr lang="el-GR" sz="2000" smtClean="0"/>
              <a:t>Μετά από ένα μήνα βρέθηκε νεκρή από υπερβολική δόση υπνωτικών χαπιών. Όμως οι συνθήκες του θανάτου της παραμένουν ανεξήγητες.</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1 - Τίτλος"/>
          <p:cNvSpPr>
            <a:spLocks noGrp="1"/>
          </p:cNvSpPr>
          <p:nvPr>
            <p:ph type="title" idx="4294967295"/>
          </p:nvPr>
        </p:nvSpPr>
        <p:spPr>
          <a:xfrm>
            <a:off x="1792288" y="4800600"/>
            <a:ext cx="5486400" cy="566738"/>
          </a:xfrm>
        </p:spPr>
        <p:txBody>
          <a:bodyPr anchor="b"/>
          <a:lstStyle/>
          <a:p>
            <a:pPr algn="l" eaLnBrk="1" hangingPunct="1"/>
            <a:r>
              <a:rPr lang="el-GR" sz="2000" b="1" smtClean="0"/>
              <a:t>Άβαταρ:</a:t>
            </a:r>
            <a:r>
              <a:rPr lang="en-US" sz="2000" b="1" smtClean="0"/>
              <a:t> </a:t>
            </a:r>
            <a:r>
              <a:rPr lang="el-GR" sz="2000" b="1" smtClean="0"/>
              <a:t>Ο Τελευταίος Μαχητής του Ανέμου </a:t>
            </a:r>
          </a:p>
        </p:txBody>
      </p:sp>
      <p:pic>
        <p:nvPicPr>
          <p:cNvPr id="55298" name="4 - Θέση εικόνας" descr="untitled.png"/>
          <p:cNvPicPr>
            <a:picLocks noGrp="1" noChangeAspect="1"/>
          </p:cNvPicPr>
          <p:nvPr>
            <p:ph idx="4294967295"/>
          </p:nvPr>
        </p:nvPicPr>
        <p:blipFill>
          <a:blip r:embed="rId3"/>
          <a:srcRect t="3172" b="3172"/>
          <a:stretch>
            <a:fillRect/>
          </a:stretch>
        </p:blipFill>
        <p:spPr>
          <a:xfrm>
            <a:off x="1792288" y="612775"/>
            <a:ext cx="5486400" cy="4114800"/>
          </a:xfrm>
        </p:spPr>
      </p:pic>
      <p:sp>
        <p:nvSpPr>
          <p:cNvPr id="55299" name="3 - Θέση κειμένου"/>
          <p:cNvSpPr>
            <a:spLocks noGrp="1"/>
          </p:cNvSpPr>
          <p:nvPr>
            <p:ph type="body" sz="half" idx="4294967295"/>
          </p:nvPr>
        </p:nvSpPr>
        <p:spPr>
          <a:xfrm>
            <a:off x="1792288" y="5367338"/>
            <a:ext cx="5486400" cy="1014412"/>
          </a:xfrm>
        </p:spPr>
        <p:txBody>
          <a:bodyPr/>
          <a:lstStyle/>
          <a:p>
            <a:pPr marL="0" indent="0" eaLnBrk="1" hangingPunct="1">
              <a:buFont typeface="Arial" charset="0"/>
              <a:buNone/>
            </a:pPr>
            <a:r>
              <a:rPr lang="el-GR" sz="2000" smtClean="0"/>
              <a:t>Άβαταρ:</a:t>
            </a:r>
            <a:r>
              <a:rPr lang="en-US" sz="2000" smtClean="0"/>
              <a:t> </a:t>
            </a:r>
            <a:r>
              <a:rPr lang="el-GR" sz="2000" smtClean="0"/>
              <a:t>Ο Τελευταίος Μαχητής του Ανέμου</a:t>
            </a:r>
            <a:endParaRPr lang="en-US" sz="2000" smtClean="0"/>
          </a:p>
          <a:p>
            <a:pPr marL="0" indent="0" eaLnBrk="1" hangingPunct="1">
              <a:buFont typeface="Wingdings" pitchFamily="2" charset="2"/>
              <a:buNone/>
            </a:pPr>
            <a:r>
              <a:rPr lang="el-GR" sz="2000" smtClean="0"/>
              <a:t>τηλεοπτική σειρά κινουμένων σχεδίων</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1 - Τίτλος"/>
          <p:cNvSpPr>
            <a:spLocks noGrp="1"/>
          </p:cNvSpPr>
          <p:nvPr>
            <p:ph type="title" idx="4294967295"/>
          </p:nvPr>
        </p:nvSpPr>
        <p:spPr>
          <a:xfrm>
            <a:off x="1792288" y="4800600"/>
            <a:ext cx="5486400" cy="566738"/>
          </a:xfrm>
        </p:spPr>
        <p:txBody>
          <a:bodyPr anchor="b"/>
          <a:lstStyle/>
          <a:p>
            <a:pPr algn="l" eaLnBrk="1" hangingPunct="1"/>
            <a:r>
              <a:rPr lang="el-GR" sz="2000" b="1" smtClean="0"/>
              <a:t>Δημιουργοί</a:t>
            </a:r>
          </a:p>
        </p:txBody>
      </p:sp>
      <p:pic>
        <p:nvPicPr>
          <p:cNvPr id="57346" name="4 - Θέση εικόνας" descr="untitled.png"/>
          <p:cNvPicPr>
            <a:picLocks noGrp="1" noChangeAspect="1"/>
          </p:cNvPicPr>
          <p:nvPr>
            <p:ph idx="4294967295"/>
          </p:nvPr>
        </p:nvPicPr>
        <p:blipFill>
          <a:blip r:embed="rId3"/>
          <a:srcRect t="385" b="385"/>
          <a:stretch>
            <a:fillRect/>
          </a:stretch>
        </p:blipFill>
        <p:spPr>
          <a:xfrm>
            <a:off x="1792288" y="612775"/>
            <a:ext cx="5486400" cy="4114800"/>
          </a:xfrm>
        </p:spPr>
      </p:pic>
      <p:sp>
        <p:nvSpPr>
          <p:cNvPr id="57347" name="3 - Θέση κειμένου"/>
          <p:cNvSpPr>
            <a:spLocks noGrp="1"/>
          </p:cNvSpPr>
          <p:nvPr>
            <p:ph type="body" sz="half" idx="4294967295"/>
          </p:nvPr>
        </p:nvSpPr>
        <p:spPr>
          <a:xfrm>
            <a:off x="1792288" y="5367338"/>
            <a:ext cx="5486400" cy="804862"/>
          </a:xfrm>
        </p:spPr>
        <p:txBody>
          <a:bodyPr/>
          <a:lstStyle/>
          <a:p>
            <a:pPr marL="0" indent="0" eaLnBrk="1" hangingPunct="1">
              <a:buFont typeface="Wingdings" pitchFamily="2" charset="2"/>
              <a:buChar char="§"/>
            </a:pPr>
            <a:r>
              <a:rPr lang="el-GR" sz="2000" smtClean="0"/>
              <a:t>Μάικλ Τάντε ΝτιΜάρτινο</a:t>
            </a:r>
            <a:endParaRPr lang="en-US" sz="2000" smtClean="0"/>
          </a:p>
          <a:p>
            <a:pPr marL="0" indent="0" eaLnBrk="1" hangingPunct="1">
              <a:buFont typeface="Wingdings" pitchFamily="2" charset="2"/>
              <a:buChar char="§"/>
            </a:pPr>
            <a:r>
              <a:rPr lang="el-GR" sz="2000" smtClean="0"/>
              <a:t>Μπράιν Κονιέτζκο</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1835150" y="3860800"/>
            <a:ext cx="5486400" cy="360363"/>
          </a:xfrm>
        </p:spPr>
        <p:txBody>
          <a:bodyPr rtlCol="0" anchor="b">
            <a:normAutofit fontScale="90000"/>
          </a:bodyPr>
          <a:lstStyle/>
          <a:p>
            <a:pPr algn="l" eaLnBrk="1" fontAlgn="auto" hangingPunct="1">
              <a:spcAft>
                <a:spcPts val="0"/>
              </a:spcAft>
              <a:defRPr/>
            </a:pPr>
            <a:r>
              <a:rPr lang="el-GR" sz="2000" b="1" dirty="0" smtClean="0"/>
              <a:t>Υπόθεση</a:t>
            </a:r>
            <a:endParaRPr lang="el-GR" sz="2000" b="1" dirty="0"/>
          </a:p>
        </p:txBody>
      </p:sp>
      <p:pic>
        <p:nvPicPr>
          <p:cNvPr id="59394" name="4 - Θέση εικόνας" descr="njihhfgh.png"/>
          <p:cNvPicPr>
            <a:picLocks noGrp="1" noChangeAspect="1"/>
          </p:cNvPicPr>
          <p:nvPr>
            <p:ph idx="4294967295"/>
          </p:nvPr>
        </p:nvPicPr>
        <p:blipFill>
          <a:blip r:embed="rId3"/>
          <a:srcRect/>
          <a:stretch>
            <a:fillRect/>
          </a:stretch>
        </p:blipFill>
        <p:spPr>
          <a:xfrm>
            <a:off x="2268538" y="260350"/>
            <a:ext cx="4464050" cy="3338513"/>
          </a:xfrm>
        </p:spPr>
      </p:pic>
      <p:sp>
        <p:nvSpPr>
          <p:cNvPr id="59395" name="3 - Θέση κειμένου"/>
          <p:cNvSpPr>
            <a:spLocks noGrp="1"/>
          </p:cNvSpPr>
          <p:nvPr>
            <p:ph type="body" sz="half" idx="4294967295"/>
          </p:nvPr>
        </p:nvSpPr>
        <p:spPr>
          <a:xfrm>
            <a:off x="1476375" y="4365625"/>
            <a:ext cx="6983413" cy="1944688"/>
          </a:xfrm>
        </p:spPr>
        <p:txBody>
          <a:bodyPr/>
          <a:lstStyle/>
          <a:p>
            <a:pPr marL="0" indent="0" eaLnBrk="1" hangingPunct="1">
              <a:lnSpc>
                <a:spcPct val="90000"/>
              </a:lnSpc>
              <a:buFont typeface="Arial" charset="0"/>
              <a:buNone/>
            </a:pPr>
            <a:r>
              <a:rPr lang="el-GR" sz="1600" smtClean="0"/>
              <a:t>Πρωταγωνιστές</a:t>
            </a:r>
            <a:r>
              <a:rPr lang="en-US" sz="1600" smtClean="0"/>
              <a:t>:</a:t>
            </a:r>
            <a:r>
              <a:rPr lang="el-GR" sz="1600" smtClean="0">
                <a:latin typeface="Arial" charset="0"/>
              </a:rPr>
              <a:t> </a:t>
            </a:r>
            <a:r>
              <a:rPr lang="el-GR" sz="1600" smtClean="0"/>
              <a:t>Άανγκ και οι φίλοι του,</a:t>
            </a:r>
            <a:r>
              <a:rPr lang="el-GR" sz="1600" smtClean="0">
                <a:latin typeface="Arial" charset="0"/>
              </a:rPr>
              <a:t> </a:t>
            </a:r>
            <a:r>
              <a:rPr lang="el-GR" sz="1600" smtClean="0"/>
              <a:t>Κατάρα και Σόκκα.</a:t>
            </a:r>
          </a:p>
          <a:p>
            <a:pPr marL="0" indent="0" eaLnBrk="1" hangingPunct="1">
              <a:lnSpc>
                <a:spcPct val="90000"/>
              </a:lnSpc>
              <a:buFont typeface="Wingdings" pitchFamily="2" charset="2"/>
              <a:buChar char="§"/>
            </a:pPr>
            <a:r>
              <a:rPr lang="el-GR" sz="1600" smtClean="0"/>
              <a:t>το ταξίδι προς τον Βόρειο Πόλο στην αναζήτηση ενός δάσκαλου της μαγείας του νερού για την Κατάρα και τον Άανγκ.</a:t>
            </a:r>
          </a:p>
          <a:p>
            <a:pPr marL="0" indent="0" eaLnBrk="1" hangingPunct="1">
              <a:lnSpc>
                <a:spcPct val="90000"/>
              </a:lnSpc>
              <a:buFont typeface="Wingdings" pitchFamily="2" charset="2"/>
              <a:buChar char="§"/>
            </a:pPr>
            <a:r>
              <a:rPr lang="el-GR" sz="1600" smtClean="0"/>
              <a:t>Ο Οζάι,</a:t>
            </a:r>
            <a:r>
              <a:rPr lang="el-GR" sz="1600" smtClean="0">
                <a:latin typeface="Arial" charset="0"/>
              </a:rPr>
              <a:t> </a:t>
            </a:r>
            <a:r>
              <a:rPr lang="el-GR" sz="1600" smtClean="0"/>
              <a:t>ο τωρινός Λόρδος της Φωτιάς,</a:t>
            </a:r>
            <a:r>
              <a:rPr lang="el-GR" sz="1600" smtClean="0">
                <a:latin typeface="Arial" charset="0"/>
              </a:rPr>
              <a:t> </a:t>
            </a:r>
            <a:r>
              <a:rPr lang="el-GR" sz="1600" smtClean="0"/>
              <a:t>διεξά</a:t>
            </a:r>
            <a:r>
              <a:rPr lang="el-GR" sz="1600" smtClean="0">
                <a:latin typeface="Arial" charset="0"/>
              </a:rPr>
              <a:t>γ</a:t>
            </a:r>
            <a:r>
              <a:rPr lang="el-GR" sz="1600" smtClean="0"/>
              <a:t>ει έναν φαινομενικά ατελείωτο πόλεμο εναντίον του Βασιλείου της Γης,</a:t>
            </a:r>
            <a:r>
              <a:rPr lang="el-GR" sz="1600" smtClean="0">
                <a:latin typeface="Arial" charset="0"/>
              </a:rPr>
              <a:t> </a:t>
            </a:r>
            <a:r>
              <a:rPr lang="el-GR" sz="1600" smtClean="0"/>
              <a:t>της Φυλής του Νερού και των ήδη εξαφανισμένων μάγων αέρα.</a:t>
            </a:r>
          </a:p>
          <a:p>
            <a:pPr marL="0" indent="0" eaLnBrk="1" hangingPunct="1">
              <a:lnSpc>
                <a:spcPct val="90000"/>
              </a:lnSpc>
              <a:buFont typeface="Wingdings" pitchFamily="2" charset="2"/>
              <a:buChar char="§"/>
            </a:pPr>
            <a:r>
              <a:rPr lang="el-GR" sz="1600" smtClean="0"/>
              <a:t>Ο Άανγκ,</a:t>
            </a:r>
            <a:r>
              <a:rPr lang="el-GR" sz="1600" smtClean="0">
                <a:latin typeface="Arial" charset="0"/>
              </a:rPr>
              <a:t> </a:t>
            </a:r>
            <a:r>
              <a:rPr lang="el-GR" sz="1600" smtClean="0"/>
              <a:t>ο τωρινός Άβαταρ,</a:t>
            </a:r>
            <a:r>
              <a:rPr lang="en-US" sz="1600" smtClean="0"/>
              <a:t> </a:t>
            </a:r>
            <a:r>
              <a:rPr lang="el-GR" sz="1600" smtClean="0"/>
              <a:t>πρέπει να δαμάσει και τα τέσσερα στοιχεία πριν την αναμέτρησή του με τον Λόρδο της Φωτιάς ούτως ώστε να μπορέσει να σταματήσει τον πόλεμο.</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1 - Τίτλος"/>
          <p:cNvSpPr>
            <a:spLocks noGrp="1"/>
          </p:cNvSpPr>
          <p:nvPr>
            <p:ph type="title" idx="4294967295"/>
          </p:nvPr>
        </p:nvSpPr>
        <p:spPr>
          <a:xfrm>
            <a:off x="1792288" y="4800600"/>
            <a:ext cx="5486400" cy="566738"/>
          </a:xfrm>
        </p:spPr>
        <p:txBody>
          <a:bodyPr anchor="b"/>
          <a:lstStyle/>
          <a:p>
            <a:pPr algn="l" eaLnBrk="1" hangingPunct="1"/>
            <a:r>
              <a:rPr lang="el-GR" sz="2000" b="1" smtClean="0"/>
              <a:t>Βραβεία</a:t>
            </a:r>
          </a:p>
        </p:txBody>
      </p:sp>
      <p:pic>
        <p:nvPicPr>
          <p:cNvPr id="61442" name="4 - Θέση εικόνας" descr="imagesCAGUROGR.jpg"/>
          <p:cNvPicPr>
            <a:picLocks noGrp="1" noChangeAspect="1"/>
          </p:cNvPicPr>
          <p:nvPr>
            <p:ph idx="4294967295"/>
          </p:nvPr>
        </p:nvPicPr>
        <p:blipFill>
          <a:blip r:embed="rId3"/>
          <a:srcRect/>
          <a:stretch>
            <a:fillRect/>
          </a:stretch>
        </p:blipFill>
        <p:spPr>
          <a:xfrm>
            <a:off x="1547813" y="1052513"/>
            <a:ext cx="5976937" cy="3889375"/>
          </a:xfrm>
        </p:spPr>
      </p:pic>
      <p:sp>
        <p:nvSpPr>
          <p:cNvPr id="61443" name="3 - Θέση κειμένου"/>
          <p:cNvSpPr>
            <a:spLocks noGrp="1"/>
          </p:cNvSpPr>
          <p:nvPr>
            <p:ph type="body" sz="half" idx="4294967295"/>
          </p:nvPr>
        </p:nvSpPr>
        <p:spPr>
          <a:xfrm>
            <a:off x="1792288" y="5367338"/>
            <a:ext cx="5516562" cy="1490662"/>
          </a:xfrm>
        </p:spPr>
        <p:txBody>
          <a:bodyPr/>
          <a:lstStyle/>
          <a:p>
            <a:pPr marL="0" indent="0" eaLnBrk="1" hangingPunct="1">
              <a:buFont typeface="Arial" charset="0"/>
              <a:buNone/>
            </a:pPr>
            <a:r>
              <a:rPr lang="el-GR" sz="2000" smtClean="0"/>
              <a:t>Ο πρώτος κύκλος κέρδισε το βραβείο για «Καλύτερη τηλεοπτική σειρά» και «Καλύτερη τηλεοπτική σειρά κινουμένων σχεδίων» στα βραβεία Pulcinella του 2005.</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1 - Τίτλος"/>
          <p:cNvSpPr>
            <a:spLocks noGrp="1"/>
          </p:cNvSpPr>
          <p:nvPr>
            <p:ph type="title"/>
          </p:nvPr>
        </p:nvSpPr>
        <p:spPr>
          <a:xfrm>
            <a:off x="539750" y="260350"/>
            <a:ext cx="8229600" cy="1143000"/>
          </a:xfrm>
        </p:spPr>
        <p:txBody>
          <a:bodyPr/>
          <a:lstStyle/>
          <a:p>
            <a:pPr eaLnBrk="1" hangingPunct="1"/>
            <a:r>
              <a:rPr lang="el-GR" sz="4000" smtClean="0">
                <a:latin typeface="Arial" charset="0"/>
              </a:rPr>
              <a:t>3</a:t>
            </a:r>
            <a:r>
              <a:rPr lang="el-GR" sz="4000" baseline="30000" smtClean="0">
                <a:latin typeface="Arial" charset="0"/>
              </a:rPr>
              <a:t>ο</a:t>
            </a:r>
            <a:r>
              <a:rPr lang="el-GR" sz="4000" smtClean="0">
                <a:latin typeface="Arial" charset="0"/>
              </a:rPr>
              <a:t> ΓΕΛ ΗΛΙΟΥΠΟΛΗΣ</a:t>
            </a:r>
          </a:p>
        </p:txBody>
      </p:sp>
      <p:sp>
        <p:nvSpPr>
          <p:cNvPr id="63490" name="2 - Θέση περιεχομένου"/>
          <p:cNvSpPr>
            <a:spLocks noGrp="1"/>
          </p:cNvSpPr>
          <p:nvPr>
            <p:ph idx="1"/>
          </p:nvPr>
        </p:nvSpPr>
        <p:spPr>
          <a:xfrm>
            <a:off x="468313" y="1844675"/>
            <a:ext cx="8280400" cy="4464050"/>
          </a:xfrm>
        </p:spPr>
        <p:txBody>
          <a:bodyPr/>
          <a:lstStyle/>
          <a:p>
            <a:pPr>
              <a:buFont typeface="Arial" charset="0"/>
              <a:buNone/>
            </a:pPr>
            <a:r>
              <a:rPr lang="el-GR" smtClean="0"/>
              <a:t>Ομάδα </a:t>
            </a:r>
            <a:r>
              <a:rPr lang="el-GR" smtClean="0">
                <a:latin typeface="Arial" charset="0"/>
              </a:rPr>
              <a:t>3</a:t>
            </a:r>
            <a:r>
              <a:rPr lang="el-GR" baseline="30000" smtClean="0"/>
              <a:t>η</a:t>
            </a:r>
            <a:r>
              <a:rPr lang="el-GR" smtClean="0"/>
              <a:t> </a:t>
            </a:r>
          </a:p>
          <a:p>
            <a:r>
              <a:rPr lang="el-GR" smtClean="0">
                <a:latin typeface="Arial" charset="0"/>
              </a:rPr>
              <a:t>Αντωνιάδη Μαρία του Ηλία</a:t>
            </a:r>
          </a:p>
          <a:p>
            <a:r>
              <a:rPr lang="el-GR" smtClean="0">
                <a:latin typeface="Arial" charset="0"/>
              </a:rPr>
              <a:t>Μπακάλη Βαλέρια</a:t>
            </a:r>
          </a:p>
          <a:p>
            <a:r>
              <a:rPr lang="el-GR" smtClean="0">
                <a:latin typeface="Arial" charset="0"/>
              </a:rPr>
              <a:t>Τζουρμπάκη Βασιλική</a:t>
            </a:r>
          </a:p>
          <a:p>
            <a:endParaRPr lang="el-GR" smtClean="0">
              <a:latin typeface="Arial" charset="0"/>
            </a:endParaRPr>
          </a:p>
          <a:p>
            <a:pPr algn="r">
              <a:buFont typeface="Arial" charset="0"/>
              <a:buNone/>
            </a:pPr>
            <a:r>
              <a:rPr lang="el-GR" smtClean="0">
                <a:latin typeface="Arial" charset="0"/>
              </a:rPr>
              <a:t>Ερευνητική εργασία Α΄τετραμήνου</a:t>
            </a:r>
          </a:p>
          <a:p>
            <a:endParaRPr lang="el-GR" sz="1000" smtClean="0">
              <a:latin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 Τίτλος"/>
          <p:cNvSpPr>
            <a:spLocks noGrp="1"/>
          </p:cNvSpPr>
          <p:nvPr>
            <p:ph type="title"/>
          </p:nvPr>
        </p:nvSpPr>
        <p:spPr>
          <a:xfrm>
            <a:off x="9074150" y="404813"/>
            <a:ext cx="69850" cy="431800"/>
          </a:xfrm>
        </p:spPr>
        <p:txBody>
          <a:bodyPr/>
          <a:lstStyle/>
          <a:p>
            <a:pPr eaLnBrk="1" hangingPunct="1"/>
            <a:endParaRPr lang="el-GR" sz="4000" smtClean="0"/>
          </a:p>
        </p:txBody>
      </p:sp>
      <p:sp>
        <p:nvSpPr>
          <p:cNvPr id="18434" name="2 - Θέση περιεχομένου"/>
          <p:cNvSpPr>
            <a:spLocks noGrp="1"/>
          </p:cNvSpPr>
          <p:nvPr>
            <p:ph idx="1"/>
          </p:nvPr>
        </p:nvSpPr>
        <p:spPr>
          <a:xfrm flipH="1">
            <a:off x="13428663" y="5084763"/>
            <a:ext cx="1008062" cy="838200"/>
          </a:xfrm>
        </p:spPr>
        <p:txBody>
          <a:bodyPr/>
          <a:lstStyle/>
          <a:p>
            <a:pPr eaLnBrk="1" hangingPunct="1"/>
            <a:endParaRPr lang="el-GR" sz="1800" b="1" smtClean="0"/>
          </a:p>
        </p:txBody>
      </p:sp>
      <p:sp>
        <p:nvSpPr>
          <p:cNvPr id="18435" name="2 - Θέση περιεχομένου"/>
          <p:cNvSpPr>
            <a:spLocks/>
          </p:cNvSpPr>
          <p:nvPr/>
        </p:nvSpPr>
        <p:spPr bwMode="auto">
          <a:xfrm>
            <a:off x="9144000" y="1196975"/>
            <a:ext cx="4897438" cy="6426200"/>
          </a:xfrm>
          <a:prstGeom prst="rect">
            <a:avLst/>
          </a:prstGeom>
          <a:noFill/>
          <a:ln w="9525">
            <a:noFill/>
            <a:miter lim="800000"/>
            <a:headEnd/>
            <a:tailEnd/>
          </a:ln>
        </p:spPr>
        <p:txBody>
          <a:bodyPr/>
          <a:lstStyle/>
          <a:p>
            <a:pPr marL="342900" indent="-342900">
              <a:lnSpc>
                <a:spcPct val="80000"/>
              </a:lnSpc>
              <a:spcBef>
                <a:spcPct val="20000"/>
              </a:spcBef>
              <a:buFont typeface="Arial" charset="0"/>
              <a:buChar char="•"/>
            </a:pPr>
            <a:r>
              <a:rPr lang="en-US" sz="1400">
                <a:latin typeface="Calibri" pitchFamily="34" charset="0"/>
              </a:rPr>
              <a:t> </a:t>
            </a:r>
            <a:endParaRPr lang="el-GR" sz="1400">
              <a:latin typeface="Calibri" pitchFamily="34" charset="0"/>
            </a:endParaRPr>
          </a:p>
        </p:txBody>
      </p:sp>
      <p:pic>
        <p:nvPicPr>
          <p:cNvPr id="18436" name="Picture 5" descr="709px-Olivertwist_front"/>
          <p:cNvPicPr>
            <a:picLocks noChangeAspect="1" noChangeArrowheads="1"/>
          </p:cNvPicPr>
          <p:nvPr/>
        </p:nvPicPr>
        <p:blipFill>
          <a:blip r:embed="rId3"/>
          <a:srcRect/>
          <a:stretch>
            <a:fillRect/>
          </a:stretch>
        </p:blipFill>
        <p:spPr bwMode="auto">
          <a:xfrm>
            <a:off x="5003800" y="2997200"/>
            <a:ext cx="4140200" cy="3860800"/>
          </a:xfrm>
          <a:prstGeom prst="rect">
            <a:avLst/>
          </a:prstGeom>
          <a:noFill/>
          <a:ln w="9525">
            <a:noFill/>
            <a:miter lim="800000"/>
            <a:headEnd/>
            <a:tailEnd/>
          </a:ln>
        </p:spPr>
      </p:pic>
      <p:pic>
        <p:nvPicPr>
          <p:cNvPr id="18437" name="Picture 6" descr="Oliver_Twist_(1948)"/>
          <p:cNvPicPr>
            <a:picLocks noChangeAspect="1" noChangeArrowheads="1"/>
          </p:cNvPicPr>
          <p:nvPr/>
        </p:nvPicPr>
        <p:blipFill>
          <a:blip r:embed="rId4"/>
          <a:srcRect/>
          <a:stretch>
            <a:fillRect/>
          </a:stretch>
        </p:blipFill>
        <p:spPr bwMode="auto">
          <a:xfrm>
            <a:off x="0" y="0"/>
            <a:ext cx="5003800" cy="6858000"/>
          </a:xfrm>
          <a:prstGeom prst="rect">
            <a:avLst/>
          </a:prstGeom>
          <a:noFill/>
          <a:ln w="9525">
            <a:noFill/>
            <a:miter lim="800000"/>
            <a:headEnd/>
            <a:tailEnd/>
          </a:ln>
        </p:spPr>
      </p:pic>
      <p:pic>
        <p:nvPicPr>
          <p:cNvPr id="18438" name="Picture 7" descr="still-from-Oliver-Twist-008"/>
          <p:cNvPicPr>
            <a:picLocks noChangeAspect="1" noChangeArrowheads="1"/>
          </p:cNvPicPr>
          <p:nvPr/>
        </p:nvPicPr>
        <p:blipFill>
          <a:blip r:embed="rId5"/>
          <a:srcRect/>
          <a:stretch>
            <a:fillRect/>
          </a:stretch>
        </p:blipFill>
        <p:spPr bwMode="auto">
          <a:xfrm>
            <a:off x="5003800" y="0"/>
            <a:ext cx="4140200" cy="299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5"/>
          <p:cNvSpPr>
            <a:spLocks noGrp="1"/>
          </p:cNvSpPr>
          <p:nvPr>
            <p:ph type="title"/>
          </p:nvPr>
        </p:nvSpPr>
        <p:spPr/>
        <p:txBody>
          <a:bodyPr/>
          <a:lstStyle/>
          <a:p>
            <a:endParaRPr lang="el-GR" smtClean="0"/>
          </a:p>
        </p:txBody>
      </p:sp>
      <p:pic>
        <p:nvPicPr>
          <p:cNvPr id="43012" name="Oliver! - Food, Glorious Food.mp4">
            <a:hlinkClick r:id="" action="ppaction://media"/>
          </p:cNvPr>
          <p:cNvPicPr>
            <a:picLocks noRot="1" noChangeAspect="1" noChangeArrowheads="1"/>
          </p:cNvPicPr>
          <p:nvPr>
            <p:ph idx="1"/>
            <a:videoFile r:link="rId1"/>
          </p:nvPr>
        </p:nvPicPr>
        <p:blipFill>
          <a:blip r:embed="rId4"/>
          <a:srcRect/>
          <a:stretch>
            <a:fillRect/>
          </a:stretch>
        </p:blipFill>
        <p:spPr>
          <a:xfrm>
            <a:off x="0" y="0"/>
            <a:ext cx="9144000" cy="702945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301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3012"/>
                                        </p:tgtEl>
                                      </p:cBhvr>
                                    </p:cmd>
                                  </p:childTnLst>
                                </p:cTn>
                              </p:par>
                            </p:childTnLst>
                          </p:cTn>
                        </p:par>
                      </p:childTnLst>
                    </p:cTn>
                  </p:par>
                </p:childTnLst>
              </p:cTn>
              <p:nextCondLst>
                <p:cond evt="onClick" delay="0">
                  <p:tgtEl>
                    <p:spTgt spid="43012"/>
                  </p:tgtEl>
                </p:cond>
              </p:nextCondLst>
            </p:seq>
            <p:video>
              <p:cMediaNode>
                <p:cTn id="7" fill="hold" display="0">
                  <p:stCondLst>
                    <p:cond delay="indefinite"/>
                  </p:stCondLst>
                  <p:endCondLst>
                    <p:cond evt="onNext" delay="0">
                      <p:tgtEl>
                        <p:sldTgt/>
                      </p:tgtEl>
                    </p:cond>
                    <p:cond evt="onPrev" delay="0">
                      <p:tgtEl>
                        <p:sldTgt/>
                      </p:tgtEl>
                    </p:cond>
                  </p:endCondLst>
                </p:cTn>
                <p:tgtEl>
                  <p:spTgt spid="43012"/>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p:nvPr>
        </p:nvSpPr>
        <p:spPr/>
        <p:txBody>
          <a:bodyPr/>
          <a:lstStyle/>
          <a:p>
            <a:endParaRPr lang="el-GR" smtClean="0"/>
          </a:p>
        </p:txBody>
      </p:sp>
      <p:sp>
        <p:nvSpPr>
          <p:cNvPr id="22530" name="Rectangle 3"/>
          <p:cNvSpPr>
            <a:spLocks noGrp="1"/>
          </p:cNvSpPr>
          <p:nvPr>
            <p:ph type="body" idx="1"/>
          </p:nvPr>
        </p:nvSpPr>
        <p:spPr/>
        <p:txBody>
          <a:bodyPr/>
          <a:lstStyle/>
          <a:p>
            <a:endParaRPr lang="el-GR" smtClean="0"/>
          </a:p>
        </p:txBody>
      </p:sp>
      <p:pic>
        <p:nvPicPr>
          <p:cNvPr id="47108" name="Oliver! - Oliver, Oliver.mp4">
            <a:hlinkClick r:id="" action="ppaction://media"/>
          </p:cNvPr>
          <p:cNvPicPr>
            <a:picLocks noRot="1" noChangeAspect="1" noChangeArrowheads="1"/>
          </p:cNvPicPr>
          <p:nvPr>
            <a:videoFile r:link="rId1"/>
          </p:nvPr>
        </p:nvPicPr>
        <p:blipFill>
          <a:blip r:embed="rId4"/>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710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7108"/>
                                        </p:tgtEl>
                                      </p:cBhvr>
                                    </p:cmd>
                                  </p:childTnLst>
                                </p:cTn>
                              </p:par>
                            </p:childTnLst>
                          </p:cTn>
                        </p:par>
                      </p:childTnLst>
                    </p:cTn>
                  </p:par>
                </p:childTnLst>
              </p:cTn>
              <p:nextCondLst>
                <p:cond evt="onClick" delay="0">
                  <p:tgtEl>
                    <p:spTgt spid="47108"/>
                  </p:tgtEl>
                </p:cond>
              </p:nextCondLst>
            </p:seq>
            <p:video>
              <p:cMediaNode>
                <p:cTn id="7" fill="hold" display="0">
                  <p:stCondLst>
                    <p:cond delay="indefinite"/>
                  </p:stCondLst>
                  <p:endCondLst>
                    <p:cond evt="onNext" delay="0">
                      <p:tgtEl>
                        <p:sldTgt/>
                      </p:tgtEl>
                    </p:cond>
                    <p:cond evt="onPrev" delay="0">
                      <p:tgtEl>
                        <p:sldTgt/>
                      </p:tgtEl>
                    </p:cond>
                  </p:endCondLst>
                </p:cTn>
                <p:tgtEl>
                  <p:spTgt spid="47108"/>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1 - Τίτλος"/>
          <p:cNvSpPr>
            <a:spLocks noGrp="1"/>
          </p:cNvSpPr>
          <p:nvPr>
            <p:ph type="title"/>
          </p:nvPr>
        </p:nvSpPr>
        <p:spPr>
          <a:xfrm>
            <a:off x="250825" y="0"/>
            <a:ext cx="8424863" cy="404813"/>
          </a:xfrm>
        </p:spPr>
        <p:txBody>
          <a:bodyPr/>
          <a:lstStyle/>
          <a:p>
            <a:pPr eaLnBrk="1" hangingPunct="1"/>
            <a:r>
              <a:rPr lang="en-US" sz="4000" smtClean="0"/>
              <a:t>2.Harry Potter</a:t>
            </a:r>
            <a:endParaRPr lang="el-GR" sz="4000" smtClean="0"/>
          </a:p>
        </p:txBody>
      </p:sp>
      <p:sp>
        <p:nvSpPr>
          <p:cNvPr id="24578" name="6 - Θέση περιεχομένου"/>
          <p:cNvSpPr>
            <a:spLocks noGrp="1"/>
          </p:cNvSpPr>
          <p:nvPr>
            <p:ph idx="1"/>
          </p:nvPr>
        </p:nvSpPr>
        <p:spPr>
          <a:xfrm>
            <a:off x="0" y="3357563"/>
            <a:ext cx="9144000" cy="3500437"/>
          </a:xfrm>
        </p:spPr>
        <p:txBody>
          <a:bodyPr/>
          <a:lstStyle/>
          <a:p>
            <a:pPr eaLnBrk="1" hangingPunct="1">
              <a:lnSpc>
                <a:spcPct val="80000"/>
              </a:lnSpc>
            </a:pPr>
            <a:endParaRPr lang="en-US" sz="2000" b="1" smtClean="0"/>
          </a:p>
          <a:p>
            <a:pPr eaLnBrk="1" hangingPunct="1">
              <a:lnSpc>
                <a:spcPct val="80000"/>
              </a:lnSpc>
            </a:pPr>
            <a:r>
              <a:rPr lang="el-GR" sz="2800" b="1" smtClean="0"/>
              <a:t>Χάρι Πότερ</a:t>
            </a:r>
            <a:r>
              <a:rPr lang="el-GR" sz="2800" smtClean="0"/>
              <a:t> είναι το όνομα μιας σειράς επτά μυθιστορημάτων φαντασίας από τη βρετανίδα συγγραφέα Τζ. Κ. Ρόουλινγκ. Και τα επτά βιβλία έχουν μεταφερθεί στον κινηματογράφο. Τα βιβλία της σειράς Χάρι Πότερ είναι εξαιρετικά δημοφιλή με πωλήσεις που μέχρι τον Απρίλη του 2008 υπερβαίνουν τα 375 εκατομμύρια αντίτυπα παγκοσμίως. Τα πρώτα πέντε βιβλία έχουν μεταφερθεί στον κινηματογράφο από τη Warner Bros. </a:t>
            </a:r>
          </a:p>
        </p:txBody>
      </p:sp>
      <p:pic>
        <p:nvPicPr>
          <p:cNvPr id="24579" name="Picture 4" descr="2574_L-harry-potter-collage"/>
          <p:cNvPicPr>
            <a:picLocks noChangeAspect="1" noChangeArrowheads="1"/>
          </p:cNvPicPr>
          <p:nvPr/>
        </p:nvPicPr>
        <p:blipFill>
          <a:blip r:embed="rId3"/>
          <a:srcRect/>
          <a:stretch>
            <a:fillRect/>
          </a:stretch>
        </p:blipFill>
        <p:spPr bwMode="auto">
          <a:xfrm>
            <a:off x="323850" y="549275"/>
            <a:ext cx="4248150" cy="2917825"/>
          </a:xfrm>
          <a:prstGeom prst="rect">
            <a:avLst/>
          </a:prstGeom>
          <a:noFill/>
          <a:ln w="9525">
            <a:noFill/>
            <a:miter lim="800000"/>
            <a:headEnd/>
            <a:tailEnd/>
          </a:ln>
        </p:spPr>
      </p:pic>
      <p:pic>
        <p:nvPicPr>
          <p:cNvPr id="24580" name="Picture 5" descr="harry-potter-books"/>
          <p:cNvPicPr>
            <a:picLocks noChangeAspect="1" noChangeArrowheads="1"/>
          </p:cNvPicPr>
          <p:nvPr/>
        </p:nvPicPr>
        <p:blipFill>
          <a:blip r:embed="rId4"/>
          <a:srcRect/>
          <a:stretch>
            <a:fillRect/>
          </a:stretch>
        </p:blipFill>
        <p:spPr bwMode="auto">
          <a:xfrm>
            <a:off x="4716463" y="549275"/>
            <a:ext cx="4032250" cy="2933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1 - Τίτλος"/>
          <p:cNvSpPr>
            <a:spLocks noGrp="1"/>
          </p:cNvSpPr>
          <p:nvPr>
            <p:ph type="title"/>
          </p:nvPr>
        </p:nvSpPr>
        <p:spPr>
          <a:xfrm>
            <a:off x="539750" y="0"/>
            <a:ext cx="8229600" cy="1143000"/>
          </a:xfrm>
        </p:spPr>
        <p:txBody>
          <a:bodyPr/>
          <a:lstStyle/>
          <a:p>
            <a:pPr eaLnBrk="1" hangingPunct="1"/>
            <a:r>
              <a:rPr lang="en-US" sz="3200" i="1" smtClean="0"/>
              <a:t>3.</a:t>
            </a:r>
            <a:r>
              <a:rPr lang="el-GR" sz="3200" i="1" smtClean="0"/>
              <a:t>Οι Τρεις Σωματοφύλακες</a:t>
            </a:r>
          </a:p>
        </p:txBody>
      </p:sp>
      <p:sp>
        <p:nvSpPr>
          <p:cNvPr id="26626" name="2 - Θέση περιεχομένου"/>
          <p:cNvSpPr>
            <a:spLocks noGrp="1"/>
          </p:cNvSpPr>
          <p:nvPr>
            <p:ph idx="1"/>
          </p:nvPr>
        </p:nvSpPr>
        <p:spPr>
          <a:xfrm>
            <a:off x="0" y="4365625"/>
            <a:ext cx="9144000" cy="2492375"/>
          </a:xfrm>
        </p:spPr>
        <p:txBody>
          <a:bodyPr/>
          <a:lstStyle/>
          <a:p>
            <a:pPr eaLnBrk="1" hangingPunct="1">
              <a:lnSpc>
                <a:spcPct val="80000"/>
              </a:lnSpc>
            </a:pPr>
            <a:r>
              <a:rPr lang="el-GR" sz="3600" i="1" smtClean="0"/>
              <a:t>Οι Τρεις Σωματοφύλακες</a:t>
            </a:r>
            <a:r>
              <a:rPr lang="el-GR" sz="3600" smtClean="0"/>
              <a:t>  είναι ένα μυθιστόρημα του Αλέξανδρου Δουμά (πατέρα). Είναι το πιο πολυδιαβασμένο έργο του συγγραφέα και ανήκει στην κατηγορία των ιστορικών μυθιστορημάτων</a:t>
            </a:r>
            <a:r>
              <a:rPr lang="el-GR" sz="2400" smtClean="0"/>
              <a:t>. </a:t>
            </a:r>
          </a:p>
        </p:txBody>
      </p:sp>
      <p:pic>
        <p:nvPicPr>
          <p:cNvPr id="26627" name="Picture 5" descr="200px-CC_No_01_Three_Musketeers"/>
          <p:cNvPicPr>
            <a:picLocks noChangeAspect="1" noChangeArrowheads="1"/>
          </p:cNvPicPr>
          <p:nvPr/>
        </p:nvPicPr>
        <p:blipFill>
          <a:blip r:embed="rId3"/>
          <a:srcRect/>
          <a:stretch>
            <a:fillRect/>
          </a:stretch>
        </p:blipFill>
        <p:spPr bwMode="auto">
          <a:xfrm>
            <a:off x="0" y="908050"/>
            <a:ext cx="2798763" cy="3328988"/>
          </a:xfrm>
          <a:prstGeom prst="rect">
            <a:avLst/>
          </a:prstGeom>
          <a:noFill/>
          <a:ln w="9525">
            <a:noFill/>
            <a:miter lim="800000"/>
            <a:headEnd/>
            <a:tailEnd/>
          </a:ln>
        </p:spPr>
      </p:pic>
      <p:pic>
        <p:nvPicPr>
          <p:cNvPr id="26628" name="Picture 6" descr="3somatofylakesdisney"/>
          <p:cNvPicPr>
            <a:picLocks noChangeAspect="1" noChangeArrowheads="1"/>
          </p:cNvPicPr>
          <p:nvPr/>
        </p:nvPicPr>
        <p:blipFill>
          <a:blip r:embed="rId4"/>
          <a:srcRect/>
          <a:stretch>
            <a:fillRect/>
          </a:stretch>
        </p:blipFill>
        <p:spPr bwMode="auto">
          <a:xfrm>
            <a:off x="3132138" y="908050"/>
            <a:ext cx="2978150" cy="3384550"/>
          </a:xfrm>
          <a:prstGeom prst="rect">
            <a:avLst/>
          </a:prstGeom>
          <a:noFill/>
          <a:ln w="9525">
            <a:noFill/>
            <a:miter lim="800000"/>
            <a:headEnd/>
            <a:tailEnd/>
          </a:ln>
        </p:spPr>
      </p:pic>
      <p:pic>
        <p:nvPicPr>
          <p:cNvPr id="26629" name="Picture 7" descr="cc4046e5382315c180fcffea2eb848a65fdbf8f66103b2f14cb1e5166830ca4154116fcaa7ffa7ffd6adf945ce8621368e6d9066cea29e1e25b7d363e46f32ab"/>
          <p:cNvPicPr>
            <a:picLocks noChangeAspect="1" noChangeArrowheads="1"/>
          </p:cNvPicPr>
          <p:nvPr/>
        </p:nvPicPr>
        <p:blipFill>
          <a:blip r:embed="rId5"/>
          <a:srcRect/>
          <a:stretch>
            <a:fillRect/>
          </a:stretch>
        </p:blipFill>
        <p:spPr bwMode="auto">
          <a:xfrm>
            <a:off x="6372225" y="981075"/>
            <a:ext cx="2555875" cy="3313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link="rId3"/>
          <a:srcRect/>
          <a:tile tx="0" ty="0" sx="100000" sy="100000" flip="none" algn="tl"/>
        </a:blipFill>
        <a:effectLst/>
      </p:bgPr>
    </p:bg>
    <p:spTree>
      <p:nvGrpSpPr>
        <p:cNvPr id="1" name=""/>
        <p:cNvGrpSpPr/>
        <p:nvPr/>
      </p:nvGrpSpPr>
      <p:grpSpPr>
        <a:xfrm>
          <a:off x="0" y="0"/>
          <a:ext cx="0" cy="0"/>
          <a:chOff x="0" y="0"/>
          <a:chExt cx="0" cy="0"/>
        </a:xfrm>
      </p:grpSpPr>
      <p:sp>
        <p:nvSpPr>
          <p:cNvPr id="28674" name="1 - Τίτλος"/>
          <p:cNvSpPr>
            <a:spLocks noGrp="1"/>
          </p:cNvSpPr>
          <p:nvPr>
            <p:ph type="title"/>
          </p:nvPr>
        </p:nvSpPr>
        <p:spPr>
          <a:xfrm>
            <a:off x="611188" y="333375"/>
            <a:ext cx="8229600" cy="1143000"/>
          </a:xfrm>
        </p:spPr>
        <p:txBody>
          <a:bodyPr/>
          <a:lstStyle/>
          <a:p>
            <a:pPr eaLnBrk="1" hangingPunct="1"/>
            <a:r>
              <a:rPr lang="en-US" smtClean="0"/>
              <a:t>4.Mickey Mouse</a:t>
            </a:r>
            <a:endParaRPr lang="el-GR" smtClean="0"/>
          </a:p>
        </p:txBody>
      </p:sp>
      <p:pic>
        <p:nvPicPr>
          <p:cNvPr id="28675" name="3 - Θέση περιεχομένου" descr="mickey01.png"/>
          <p:cNvPicPr>
            <a:picLocks noGrp="1" noChangeAspect="1"/>
          </p:cNvPicPr>
          <p:nvPr>
            <p:ph idx="1"/>
          </p:nvPr>
        </p:nvPicPr>
        <p:blipFill>
          <a:blip r:embed="rId4"/>
          <a:srcRect/>
          <a:stretch>
            <a:fillRect/>
          </a:stretch>
        </p:blipFill>
        <p:spPr>
          <a:xfrm>
            <a:off x="0" y="4797425"/>
            <a:ext cx="2700338" cy="2060575"/>
          </a:xfrm>
        </p:spPr>
      </p:pic>
      <p:pic>
        <p:nvPicPr>
          <p:cNvPr id="28676" name="4 - Εικόνα" descr="mickey11.png"/>
          <p:cNvPicPr>
            <a:picLocks noChangeAspect="1"/>
          </p:cNvPicPr>
          <p:nvPr/>
        </p:nvPicPr>
        <p:blipFill>
          <a:blip r:embed="rId5"/>
          <a:srcRect/>
          <a:stretch>
            <a:fillRect/>
          </a:stretch>
        </p:blipFill>
        <p:spPr bwMode="auto">
          <a:xfrm>
            <a:off x="0" y="2565400"/>
            <a:ext cx="2700338" cy="2171700"/>
          </a:xfrm>
          <a:prstGeom prst="rect">
            <a:avLst/>
          </a:prstGeom>
          <a:noFill/>
          <a:ln w="9525">
            <a:noFill/>
            <a:miter lim="800000"/>
            <a:headEnd/>
            <a:tailEnd/>
          </a:ln>
        </p:spPr>
      </p:pic>
      <p:pic>
        <p:nvPicPr>
          <p:cNvPr id="28677" name="6 - Εικόνα" descr="mickey07.png"/>
          <p:cNvPicPr>
            <a:picLocks noChangeAspect="1"/>
          </p:cNvPicPr>
          <p:nvPr/>
        </p:nvPicPr>
        <p:blipFill>
          <a:blip r:embed="rId6"/>
          <a:srcRect/>
          <a:stretch>
            <a:fillRect/>
          </a:stretch>
        </p:blipFill>
        <p:spPr bwMode="auto">
          <a:xfrm>
            <a:off x="323850" y="260350"/>
            <a:ext cx="1979613" cy="2228850"/>
          </a:xfrm>
          <a:prstGeom prst="rect">
            <a:avLst/>
          </a:prstGeom>
          <a:noFill/>
          <a:ln w="9525">
            <a:noFill/>
            <a:miter lim="800000"/>
            <a:headEnd/>
            <a:tailEnd/>
          </a:ln>
        </p:spPr>
      </p:pic>
      <p:sp>
        <p:nvSpPr>
          <p:cNvPr id="28678" name="7 - TextBox"/>
          <p:cNvSpPr txBox="1">
            <a:spLocks noChangeArrowheads="1"/>
          </p:cNvSpPr>
          <p:nvPr/>
        </p:nvSpPr>
        <p:spPr bwMode="auto">
          <a:xfrm>
            <a:off x="2484438" y="1268413"/>
            <a:ext cx="6659562" cy="366712"/>
          </a:xfrm>
          <a:prstGeom prst="rect">
            <a:avLst/>
          </a:prstGeom>
          <a:noFill/>
          <a:ln w="9525">
            <a:noFill/>
            <a:miter lim="800000"/>
            <a:headEnd/>
            <a:tailEnd/>
          </a:ln>
        </p:spPr>
        <p:txBody>
          <a:bodyPr>
            <a:spAutoFit/>
          </a:bodyPr>
          <a:lstStyle/>
          <a:p>
            <a:endParaRPr lang="el-GR" sz="1800">
              <a:latin typeface="Calibri" pitchFamily="34" charset="0"/>
            </a:endParaRPr>
          </a:p>
        </p:txBody>
      </p:sp>
      <p:sp>
        <p:nvSpPr>
          <p:cNvPr id="28679" name="Rectangle 6"/>
          <p:cNvSpPr>
            <a:spLocks noChangeArrowheads="1"/>
          </p:cNvSpPr>
          <p:nvPr/>
        </p:nvSpPr>
        <p:spPr bwMode="auto">
          <a:xfrm>
            <a:off x="2843213" y="2106613"/>
            <a:ext cx="6157912" cy="4362450"/>
          </a:xfrm>
          <a:prstGeom prst="rect">
            <a:avLst/>
          </a:prstGeom>
          <a:noFill/>
          <a:ln w="9525">
            <a:noFill/>
            <a:miter lim="800000"/>
            <a:headEnd/>
            <a:tailEnd/>
          </a:ln>
        </p:spPr>
        <p:txBody>
          <a:bodyPr anchor="ctr">
            <a:spAutoFit/>
          </a:bodyPr>
          <a:lstStyle/>
          <a:p>
            <a:r>
              <a:rPr lang="el-GR" sz="2800"/>
              <a:t>Ο </a:t>
            </a:r>
            <a:r>
              <a:rPr lang="el-GR" sz="2800" b="1"/>
              <a:t>Μίκυ Μάους</a:t>
            </a:r>
            <a:r>
              <a:rPr lang="el-GR" sz="2800"/>
              <a:t> είναι ήρωας κινουμένων σχεδίων της Walt Disney Pictures. Έχει μορφή ποντικιού. Δημιουργήθηκε το 1928 στις ΗΠΑ από τον Ουώλτ Ντίσνεϊ και τον Ουμπ Άιγουερκς.  Κέρδισε τρεις υποψηφιότητες και ένα ειδικό Όσκαρ, το οποίο απονεμήθηκε στον δημιουργό του, τον Ουώλτ Ντίσνευ (</a:t>
            </a:r>
            <a:r>
              <a:rPr lang="el-GR" sz="2800" i="1"/>
              <a:t>Walt Disney</a:t>
            </a:r>
            <a:r>
              <a:rPr lang="el-GR" sz="2800"/>
              <a:t>).</a:t>
            </a:r>
            <a:r>
              <a:rPr lang="el-GR"/>
              <a:t> </a:t>
            </a:r>
            <a:endParaRPr lang="el-GR" sz="20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1 - Τίτλος"/>
          <p:cNvSpPr>
            <a:spLocks noGrp="1"/>
          </p:cNvSpPr>
          <p:nvPr>
            <p:ph type="title"/>
          </p:nvPr>
        </p:nvSpPr>
        <p:spPr>
          <a:xfrm>
            <a:off x="468313" y="0"/>
            <a:ext cx="8229600" cy="836613"/>
          </a:xfrm>
        </p:spPr>
        <p:txBody>
          <a:bodyPr/>
          <a:lstStyle/>
          <a:p>
            <a:pPr eaLnBrk="1" hangingPunct="1"/>
            <a:r>
              <a:rPr lang="en-US" sz="3200" b="1" smtClean="0"/>
              <a:t>5. </a:t>
            </a:r>
            <a:r>
              <a:rPr lang="el-GR" sz="3200" b="1" smtClean="0"/>
              <a:t>Ροβινσώνας Κρούσος</a:t>
            </a:r>
          </a:p>
        </p:txBody>
      </p:sp>
      <p:sp>
        <p:nvSpPr>
          <p:cNvPr id="30722" name="2 - Θέση περιεχομένου"/>
          <p:cNvSpPr>
            <a:spLocks noGrp="1"/>
          </p:cNvSpPr>
          <p:nvPr>
            <p:ph idx="1"/>
          </p:nvPr>
        </p:nvSpPr>
        <p:spPr>
          <a:xfrm flipH="1">
            <a:off x="12779375" y="2852738"/>
            <a:ext cx="73025" cy="117475"/>
          </a:xfrm>
        </p:spPr>
        <p:txBody>
          <a:bodyPr/>
          <a:lstStyle/>
          <a:p>
            <a:pPr eaLnBrk="1" hangingPunct="1">
              <a:lnSpc>
                <a:spcPct val="90000"/>
              </a:lnSpc>
            </a:pPr>
            <a:endParaRPr lang="en-US" sz="2000" smtClean="0"/>
          </a:p>
        </p:txBody>
      </p:sp>
      <p:sp>
        <p:nvSpPr>
          <p:cNvPr id="30723" name="Rectangle 4"/>
          <p:cNvSpPr>
            <a:spLocks noChangeArrowheads="1"/>
          </p:cNvSpPr>
          <p:nvPr/>
        </p:nvSpPr>
        <p:spPr bwMode="auto">
          <a:xfrm>
            <a:off x="0" y="4022725"/>
            <a:ext cx="9144000" cy="2647950"/>
          </a:xfrm>
          <a:prstGeom prst="rect">
            <a:avLst/>
          </a:prstGeom>
          <a:noFill/>
          <a:ln w="9525">
            <a:noFill/>
            <a:miter lim="800000"/>
            <a:headEnd/>
            <a:tailEnd/>
          </a:ln>
        </p:spPr>
        <p:txBody>
          <a:bodyPr>
            <a:spAutoFit/>
          </a:bodyPr>
          <a:lstStyle/>
          <a:p>
            <a:r>
              <a:rPr lang="el-GR"/>
              <a:t>Ο </a:t>
            </a:r>
            <a:r>
              <a:rPr lang="el-GR" i="1"/>
              <a:t>Ροβινσώνας Κρούσος</a:t>
            </a:r>
            <a:r>
              <a:rPr lang="en-US" i="1"/>
              <a:t> </a:t>
            </a:r>
            <a:r>
              <a:rPr lang="el-GR"/>
              <a:t>(</a:t>
            </a:r>
            <a:r>
              <a:rPr lang="el-GR" i="1"/>
              <a:t>Robinson Crusoe</a:t>
            </a:r>
            <a:r>
              <a:rPr lang="el-GR"/>
              <a:t>) είναι μυθιστόρημα του Ντάνιελ Ντεφόε, το οποίο εκδόθηκε για πρώτη φορά το 1719. Επιστολικό, εξομολογητικό και διδακτικό στη μορφή του, το βιβλίο είναι μία φανταστική αυτοβιογραφία του ομώνυμου χαρακτήρα</a:t>
            </a:r>
            <a:r>
              <a:rPr lang="en-US"/>
              <a:t>.</a:t>
            </a:r>
            <a:r>
              <a:rPr lang="el-GR"/>
              <a:t> Ο </a:t>
            </a:r>
            <a:r>
              <a:rPr lang="el-GR" i="1"/>
              <a:t>Ροβινσώνας Κρούσος</a:t>
            </a:r>
            <a:r>
              <a:rPr lang="el-GR"/>
              <a:t> ήταν το πρώτο σημαντικό λογοτεχνικό έργο του οποίου η ιστορία ήταν ανεξάρτητη από μυθολογίες, θρύλους ή προηγούμενη βιβλιογραφία</a:t>
            </a:r>
            <a:r>
              <a:rPr lang="el-GR" sz="2000"/>
              <a:t>.</a:t>
            </a:r>
          </a:p>
        </p:txBody>
      </p:sp>
      <p:pic>
        <p:nvPicPr>
          <p:cNvPr id="30724" name="Picture 6" descr="Daniel Defoe - Robinson Crusoe"/>
          <p:cNvPicPr>
            <a:picLocks noChangeAspect="1" noChangeArrowheads="1"/>
          </p:cNvPicPr>
          <p:nvPr/>
        </p:nvPicPr>
        <p:blipFill>
          <a:blip r:embed="rId3"/>
          <a:srcRect/>
          <a:stretch>
            <a:fillRect/>
          </a:stretch>
        </p:blipFill>
        <p:spPr bwMode="auto">
          <a:xfrm>
            <a:off x="0" y="692150"/>
            <a:ext cx="2130425" cy="3241675"/>
          </a:xfrm>
          <a:prstGeom prst="rect">
            <a:avLst/>
          </a:prstGeom>
          <a:noFill/>
          <a:ln w="9525">
            <a:noFill/>
            <a:miter lim="800000"/>
            <a:headEnd/>
            <a:tailEnd/>
          </a:ln>
        </p:spPr>
      </p:pic>
      <p:pic>
        <p:nvPicPr>
          <p:cNvPr id="30725" name="Picture 7" descr="roison-crusoe"/>
          <p:cNvPicPr>
            <a:picLocks noChangeAspect="1" noChangeArrowheads="1"/>
          </p:cNvPicPr>
          <p:nvPr/>
        </p:nvPicPr>
        <p:blipFill>
          <a:blip r:embed="rId4"/>
          <a:srcRect/>
          <a:stretch>
            <a:fillRect/>
          </a:stretch>
        </p:blipFill>
        <p:spPr bwMode="auto">
          <a:xfrm>
            <a:off x="7380288" y="692150"/>
            <a:ext cx="1763712" cy="3240088"/>
          </a:xfrm>
          <a:prstGeom prst="rect">
            <a:avLst/>
          </a:prstGeom>
          <a:noFill/>
          <a:ln w="9525">
            <a:noFill/>
            <a:miter lim="800000"/>
            <a:headEnd/>
            <a:tailEnd/>
          </a:ln>
        </p:spPr>
      </p:pic>
      <p:pic>
        <p:nvPicPr>
          <p:cNvPr id="30726" name="Picture 8" descr="RobinsonCrusoe1954"/>
          <p:cNvPicPr>
            <a:picLocks noChangeAspect="1" noChangeArrowheads="1"/>
          </p:cNvPicPr>
          <p:nvPr/>
        </p:nvPicPr>
        <p:blipFill>
          <a:blip r:embed="rId5"/>
          <a:srcRect/>
          <a:stretch>
            <a:fillRect/>
          </a:stretch>
        </p:blipFill>
        <p:spPr bwMode="auto">
          <a:xfrm>
            <a:off x="4859338" y="692150"/>
            <a:ext cx="2522537" cy="3240088"/>
          </a:xfrm>
          <a:prstGeom prst="rect">
            <a:avLst/>
          </a:prstGeom>
          <a:noFill/>
          <a:ln w="9525">
            <a:noFill/>
            <a:miter lim="800000"/>
            <a:headEnd/>
            <a:tailEnd/>
          </a:ln>
        </p:spPr>
      </p:pic>
      <p:pic>
        <p:nvPicPr>
          <p:cNvPr id="30727" name="Picture 9" descr="034_adventures_of_robinson_crusoe_ch5"/>
          <p:cNvPicPr>
            <a:picLocks noChangeAspect="1" noChangeArrowheads="1"/>
          </p:cNvPicPr>
          <p:nvPr/>
        </p:nvPicPr>
        <p:blipFill>
          <a:blip r:embed="rId6"/>
          <a:srcRect/>
          <a:stretch>
            <a:fillRect/>
          </a:stretch>
        </p:blipFill>
        <p:spPr bwMode="auto">
          <a:xfrm>
            <a:off x="2124075" y="692150"/>
            <a:ext cx="2736850" cy="323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763</TotalTime>
  <Words>645</Words>
  <Application>Microsoft Office PowerPoint</Application>
  <PresentationFormat>Προβολή στην οθόνη (4:3)</PresentationFormat>
  <Paragraphs>54</Paragraphs>
  <Slides>25</Slides>
  <Notes>25</Notes>
  <HiddenSlides>0</HiddenSlides>
  <MMClips>2</MMClips>
  <ScaleCrop>false</ScaleCrop>
  <HeadingPairs>
    <vt:vector size="6" baseType="variant">
      <vt:variant>
        <vt:lpstr>Γραμματοσειρές που χρησιμοποιούνται</vt:lpstr>
      </vt:variant>
      <vt:variant>
        <vt:i4>3</vt:i4>
      </vt:variant>
      <vt:variant>
        <vt:lpstr>Πρότυπο σχεδίασης</vt:lpstr>
      </vt:variant>
      <vt:variant>
        <vt:i4>1</vt:i4>
      </vt:variant>
      <vt:variant>
        <vt:lpstr>Τίτλοι διαφανειών</vt:lpstr>
      </vt:variant>
      <vt:variant>
        <vt:i4>25</vt:i4>
      </vt:variant>
    </vt:vector>
  </HeadingPairs>
  <TitlesOfParts>
    <vt:vector size="29" baseType="lpstr">
      <vt:lpstr>Arial</vt:lpstr>
      <vt:lpstr>Calibri</vt:lpstr>
      <vt:lpstr>Wingdings</vt:lpstr>
      <vt:lpstr>Θέμα του Office</vt:lpstr>
      <vt:lpstr>Μαρία Αντωνιάδη, Βαλέρια Μπακάλη  Ήρωες κινουμένων σχεδίων, κινηματογράφου, λογοτεχνίας</vt:lpstr>
      <vt:lpstr>1.Oliver twist</vt:lpstr>
      <vt:lpstr>Διαφάνεια 3</vt:lpstr>
      <vt:lpstr>Διαφάνεια 4</vt:lpstr>
      <vt:lpstr>Διαφάνεια 5</vt:lpstr>
      <vt:lpstr>2.Harry Potter</vt:lpstr>
      <vt:lpstr>3.Οι Τρεις Σωματοφύλακες</vt:lpstr>
      <vt:lpstr>4.Mickey Mouse</vt:lpstr>
      <vt:lpstr>5. Ροβινσώνας Κρούσος</vt:lpstr>
      <vt:lpstr> μαθήτρια Τζουρμπάκη Βασιλική   Μέριλιν Μονρόε</vt:lpstr>
      <vt:lpstr>Οικογένεια</vt:lpstr>
      <vt:lpstr>Διαφάνεια 12</vt:lpstr>
      <vt:lpstr>Ορφανοτροφείο HOLLYGROVE στην Καλιφόρνια</vt:lpstr>
      <vt:lpstr>Γάμοι</vt:lpstr>
      <vt:lpstr>Διαφάνεια 15</vt:lpstr>
      <vt:lpstr>Διαφάνεια 16</vt:lpstr>
      <vt:lpstr>Σπουδές</vt:lpstr>
      <vt:lpstr>Διαφάνεια 18</vt:lpstr>
      <vt:lpstr>Θάνατος</vt:lpstr>
      <vt:lpstr>Αίτια Θανάτου</vt:lpstr>
      <vt:lpstr>Άβαταρ: Ο Τελευταίος Μαχητής του Ανέμου </vt:lpstr>
      <vt:lpstr>Δημιουργοί</vt:lpstr>
      <vt:lpstr>Υπόθεση</vt:lpstr>
      <vt:lpstr>Βραβεία</vt:lpstr>
      <vt:lpstr>3ο ΓΕΛ ΗΛΙΟΥΠΟΛΗΣ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dc:title>
  <dc:creator>turbo-x</dc:creator>
  <cp:lastModifiedBy>thanasis</cp:lastModifiedBy>
  <cp:revision>26</cp:revision>
  <dcterms:created xsi:type="dcterms:W3CDTF">2012-12-11T18:30:21Z</dcterms:created>
  <dcterms:modified xsi:type="dcterms:W3CDTF">2013-03-27T06:39:50Z</dcterms:modified>
</cp:coreProperties>
</file>